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66"/>
  </p:normalViewPr>
  <p:slideViewPr>
    <p:cSldViewPr>
      <p:cViewPr varScale="1">
        <p:scale>
          <a:sx n="115" d="100"/>
          <a:sy n="115" d="100"/>
        </p:scale>
        <p:origin x="600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829FAA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F171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spc="-35" dirty="0"/>
              <a:t>PEPPER</a:t>
            </a:r>
            <a:r>
              <a:rPr spc="-20" dirty="0"/>
              <a:t> </a:t>
            </a:r>
            <a:r>
              <a:rPr spc="-40" dirty="0"/>
              <a:t>Motion</a:t>
            </a:r>
            <a:r>
              <a:rPr spc="-50" dirty="0"/>
              <a:t> </a:t>
            </a:r>
            <a:r>
              <a:rPr spc="-35" dirty="0"/>
              <a:t>Energy</a:t>
            </a:r>
            <a:r>
              <a:rPr spc="-65" dirty="0"/>
              <a:t> </a:t>
            </a:r>
            <a:r>
              <a:rPr spc="-45" dirty="0"/>
              <a:t>Pvt</a:t>
            </a:r>
            <a:r>
              <a:rPr spc="5" dirty="0"/>
              <a:t> </a:t>
            </a:r>
            <a:r>
              <a:rPr spc="-20" dirty="0"/>
              <a:t>Ltd.,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829FAA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F171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spc="-35" dirty="0"/>
              <a:t>PEPPER</a:t>
            </a:r>
            <a:r>
              <a:rPr spc="-20" dirty="0"/>
              <a:t> </a:t>
            </a:r>
            <a:r>
              <a:rPr spc="-40" dirty="0"/>
              <a:t>Motion</a:t>
            </a:r>
            <a:r>
              <a:rPr spc="-50" dirty="0"/>
              <a:t> </a:t>
            </a:r>
            <a:r>
              <a:rPr spc="-35" dirty="0"/>
              <a:t>Energy</a:t>
            </a:r>
            <a:r>
              <a:rPr spc="-65" dirty="0"/>
              <a:t> </a:t>
            </a:r>
            <a:r>
              <a:rPr spc="-45" dirty="0"/>
              <a:t>Pvt</a:t>
            </a:r>
            <a:r>
              <a:rPr spc="5" dirty="0"/>
              <a:t> </a:t>
            </a:r>
            <a:r>
              <a:rPr spc="-20" dirty="0"/>
              <a:t>Ltd.,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79807" y="254719"/>
            <a:ext cx="1981382" cy="31398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829FAA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spc="-35" dirty="0"/>
              <a:t>PEPPER</a:t>
            </a:r>
            <a:r>
              <a:rPr spc="-20" dirty="0"/>
              <a:t> </a:t>
            </a:r>
            <a:r>
              <a:rPr spc="-40" dirty="0"/>
              <a:t>Motion</a:t>
            </a:r>
            <a:r>
              <a:rPr spc="-50" dirty="0"/>
              <a:t> </a:t>
            </a:r>
            <a:r>
              <a:rPr spc="-35" dirty="0"/>
              <a:t>Energy</a:t>
            </a:r>
            <a:r>
              <a:rPr spc="-65" dirty="0"/>
              <a:t> </a:t>
            </a:r>
            <a:r>
              <a:rPr spc="-45" dirty="0"/>
              <a:t>Pvt</a:t>
            </a:r>
            <a:r>
              <a:rPr spc="5" dirty="0"/>
              <a:t> </a:t>
            </a:r>
            <a:r>
              <a:rPr spc="-20" dirty="0"/>
              <a:t>Ltd.,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829FAA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spc="-35" dirty="0"/>
              <a:t>PEPPER</a:t>
            </a:r>
            <a:r>
              <a:rPr spc="-20" dirty="0"/>
              <a:t> </a:t>
            </a:r>
            <a:r>
              <a:rPr spc="-40" dirty="0"/>
              <a:t>Motion</a:t>
            </a:r>
            <a:r>
              <a:rPr spc="-50" dirty="0"/>
              <a:t> </a:t>
            </a:r>
            <a:r>
              <a:rPr spc="-35" dirty="0"/>
              <a:t>Energy</a:t>
            </a:r>
            <a:r>
              <a:rPr spc="-65" dirty="0"/>
              <a:t> </a:t>
            </a:r>
            <a:r>
              <a:rPr spc="-45" dirty="0"/>
              <a:t>Pvt</a:t>
            </a:r>
            <a:r>
              <a:rPr spc="5" dirty="0"/>
              <a:t> </a:t>
            </a:r>
            <a:r>
              <a:rPr spc="-20" dirty="0"/>
              <a:t>Ltd.,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spc="-35" dirty="0"/>
              <a:t>PEPPER</a:t>
            </a:r>
            <a:r>
              <a:rPr spc="-20" dirty="0"/>
              <a:t> </a:t>
            </a:r>
            <a:r>
              <a:rPr spc="-40" dirty="0"/>
              <a:t>Motion</a:t>
            </a:r>
            <a:r>
              <a:rPr spc="-50" dirty="0"/>
              <a:t> </a:t>
            </a:r>
            <a:r>
              <a:rPr spc="-35" dirty="0"/>
              <a:t>Energy</a:t>
            </a:r>
            <a:r>
              <a:rPr spc="-65" dirty="0"/>
              <a:t> </a:t>
            </a:r>
            <a:r>
              <a:rPr spc="-45" dirty="0"/>
              <a:t>Pvt</a:t>
            </a:r>
            <a:r>
              <a:rPr spc="5" dirty="0"/>
              <a:t> </a:t>
            </a:r>
            <a:r>
              <a:rPr spc="-20" dirty="0"/>
              <a:t>Ltd.,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179904" y="182910"/>
            <a:ext cx="2881539" cy="4571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5724" y="200990"/>
            <a:ext cx="8903335" cy="9037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829FAA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3689" y="1549577"/>
            <a:ext cx="6519545" cy="2919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F171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84784" y="6496142"/>
            <a:ext cx="1303020" cy="124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spc="-35" dirty="0"/>
              <a:t>PEPPER</a:t>
            </a:r>
            <a:r>
              <a:rPr spc="-20" dirty="0"/>
              <a:t> </a:t>
            </a:r>
            <a:r>
              <a:rPr spc="-40" dirty="0"/>
              <a:t>Motion</a:t>
            </a:r>
            <a:r>
              <a:rPr spc="-50" dirty="0"/>
              <a:t> </a:t>
            </a:r>
            <a:r>
              <a:rPr spc="-35" dirty="0"/>
              <a:t>Energy</a:t>
            </a:r>
            <a:r>
              <a:rPr spc="-65" dirty="0"/>
              <a:t> </a:t>
            </a:r>
            <a:r>
              <a:rPr spc="-45" dirty="0"/>
              <a:t>Pvt</a:t>
            </a:r>
            <a:r>
              <a:rPr spc="5" dirty="0"/>
              <a:t> </a:t>
            </a:r>
            <a:r>
              <a:rPr spc="-20" dirty="0"/>
              <a:t>Ltd.,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62333" y="6479988"/>
            <a:ext cx="142240" cy="124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9.png"/><Relationship Id="rId7" Type="http://schemas.openxmlformats.org/officeDocument/2006/relationships/image" Target="../media/image1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9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8.png"/><Relationship Id="rId7" Type="http://schemas.openxmlformats.org/officeDocument/2006/relationships/image" Target="../media/image1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9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8.jpg"/><Relationship Id="rId5" Type="http://schemas.openxmlformats.org/officeDocument/2006/relationships/image" Target="../media/image127.png"/><Relationship Id="rId4" Type="http://schemas.openxmlformats.org/officeDocument/2006/relationships/image" Target="../media/image1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4" Type="http://schemas.openxmlformats.org/officeDocument/2006/relationships/image" Target="../media/image13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34" Type="http://schemas.openxmlformats.org/officeDocument/2006/relationships/image" Target="../media/image43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jp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36" Type="http://schemas.openxmlformats.org/officeDocument/2006/relationships/image" Target="../media/image6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4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Relationship Id="rId8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11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45.png"/><Relationship Id="rId21" Type="http://schemas.openxmlformats.org/officeDocument/2006/relationships/image" Target="../media/image41.jp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11.png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Relationship Id="rId2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6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6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6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6.png"/><Relationship Id="rId2" Type="http://schemas.openxmlformats.org/officeDocument/2006/relationships/image" Target="../media/image11.png"/><Relationship Id="rId16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object 10"/>
          <p:cNvGrpSpPr/>
          <p:nvPr/>
        </p:nvGrpSpPr>
        <p:grpSpPr>
          <a:xfrm>
            <a:off x="240791" y="957072"/>
            <a:ext cx="11673840" cy="5187950"/>
            <a:chOff x="240791" y="957072"/>
            <a:chExt cx="11673840" cy="518795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" y="957072"/>
              <a:ext cx="11652504" cy="518769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0791" y="1795272"/>
              <a:ext cx="4614672" cy="96926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0791" y="2313432"/>
              <a:ext cx="4602480" cy="969263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03326" y="1904745"/>
            <a:ext cx="4027170" cy="105092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3979"/>
              </a:lnSpc>
              <a:spcBef>
                <a:spcPts val="315"/>
              </a:spcBef>
            </a:pPr>
            <a:r>
              <a:rPr sz="3400" b="1" spc="-110" dirty="0">
                <a:solidFill>
                  <a:srgbClr val="FFFFFF"/>
                </a:solidFill>
                <a:latin typeface="Arial"/>
                <a:cs typeface="Arial"/>
              </a:rPr>
              <a:t>BATTERY</a:t>
            </a:r>
            <a:r>
              <a:rPr sz="3400" b="1"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400" b="1" spc="-10" dirty="0">
                <a:solidFill>
                  <a:srgbClr val="FFFFFF"/>
                </a:solidFill>
                <a:latin typeface="Arial"/>
                <a:cs typeface="Arial"/>
              </a:rPr>
              <a:t>ENERGY STORAGE</a:t>
            </a:r>
            <a:r>
              <a:rPr sz="34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400" b="1" spc="-10" dirty="0">
                <a:solidFill>
                  <a:srgbClr val="FFFFFF"/>
                </a:solidFill>
                <a:latin typeface="Arial"/>
                <a:cs typeface="Arial"/>
              </a:rPr>
              <a:t>SYSTEM</a:t>
            </a:r>
            <a:endParaRPr sz="34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0600" y="5029200"/>
            <a:ext cx="3539896" cy="58349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IN" sz="1400" spc="-10" dirty="0">
                <a:solidFill>
                  <a:srgbClr val="FFFFFF"/>
                </a:solidFill>
                <a:latin typeface="Arial MT"/>
                <a:cs typeface="Arial MT"/>
              </a:rPr>
              <a:t>10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.06.202</a:t>
            </a:r>
            <a:r>
              <a:rPr lang="en-IN" sz="1400" spc="-10" dirty="0">
                <a:solidFill>
                  <a:srgbClr val="FFFFFF"/>
                </a:solidFill>
                <a:latin typeface="Arial MT"/>
                <a:cs typeface="Arial MT"/>
              </a:rPr>
              <a:t>5</a:t>
            </a:r>
            <a:endParaRPr sz="14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lang="en-IN" sz="1400" b="1" spc="-10" dirty="0">
                <a:solidFill>
                  <a:srgbClr val="FFFFFF"/>
                </a:solidFill>
                <a:latin typeface="Arial"/>
                <a:cs typeface="Arial"/>
              </a:rPr>
              <a:t>Senthur Power Services PVT LTD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E825937-5982-5D52-3CB1-B1F5466FA3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012" y="170827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object 13">
            <a:extLst>
              <a:ext uri="{FF2B5EF4-FFF2-40B4-BE49-F238E27FC236}">
                <a16:creationId xmlns:a16="http://schemas.microsoft.com/office/drawing/2014/main" id="{16913DAB-78E6-891B-F397-CB97D6B77719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944880"/>
            <a:ext cx="6376670" cy="5221605"/>
            <a:chOff x="478536" y="944880"/>
            <a:chExt cx="6376670" cy="5221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536" y="944880"/>
              <a:ext cx="1648100" cy="52212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9808" y="3782568"/>
              <a:ext cx="6080760" cy="22185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9808" y="1255776"/>
              <a:ext cx="6080760" cy="222034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49808" y="1255776"/>
              <a:ext cx="6080760" cy="4687570"/>
            </a:xfrm>
            <a:custGeom>
              <a:avLst/>
              <a:gdLst/>
              <a:ahLst/>
              <a:cxnLst/>
              <a:rect l="l" t="t" r="r" b="b"/>
              <a:pathLst>
                <a:path w="6080759" h="4687570">
                  <a:moveTo>
                    <a:pt x="0" y="2886964"/>
                  </a:moveTo>
                  <a:lnTo>
                    <a:pt x="3289" y="2838069"/>
                  </a:lnTo>
                  <a:lnTo>
                    <a:pt x="12865" y="2791206"/>
                  </a:lnTo>
                  <a:lnTo>
                    <a:pt x="28308" y="2746756"/>
                  </a:lnTo>
                  <a:lnTo>
                    <a:pt x="49187" y="2705227"/>
                  </a:lnTo>
                  <a:lnTo>
                    <a:pt x="75069" y="2666873"/>
                  </a:lnTo>
                  <a:lnTo>
                    <a:pt x="105536" y="2632329"/>
                  </a:lnTo>
                  <a:lnTo>
                    <a:pt x="140131" y="2601849"/>
                  </a:lnTo>
                  <a:lnTo>
                    <a:pt x="178460" y="2575941"/>
                  </a:lnTo>
                  <a:lnTo>
                    <a:pt x="220065" y="2555113"/>
                  </a:lnTo>
                  <a:lnTo>
                    <a:pt x="264528" y="2539619"/>
                  </a:lnTo>
                  <a:lnTo>
                    <a:pt x="311429" y="2530094"/>
                  </a:lnTo>
                  <a:lnTo>
                    <a:pt x="360324" y="2526792"/>
                  </a:lnTo>
                  <a:lnTo>
                    <a:pt x="5720080" y="2526792"/>
                  </a:lnTo>
                  <a:lnTo>
                    <a:pt x="5768974" y="2530094"/>
                  </a:lnTo>
                  <a:lnTo>
                    <a:pt x="5815838" y="2539619"/>
                  </a:lnTo>
                  <a:lnTo>
                    <a:pt x="5860288" y="2555113"/>
                  </a:lnTo>
                  <a:lnTo>
                    <a:pt x="5901944" y="2575941"/>
                  </a:lnTo>
                  <a:lnTo>
                    <a:pt x="5940297" y="2601849"/>
                  </a:lnTo>
                  <a:lnTo>
                    <a:pt x="5974842" y="2632329"/>
                  </a:lnTo>
                  <a:lnTo>
                    <a:pt x="6005321" y="2666873"/>
                  </a:lnTo>
                  <a:lnTo>
                    <a:pt x="6031230" y="2705227"/>
                  </a:lnTo>
                  <a:lnTo>
                    <a:pt x="6052058" y="2746756"/>
                  </a:lnTo>
                  <a:lnTo>
                    <a:pt x="6067551" y="2791206"/>
                  </a:lnTo>
                  <a:lnTo>
                    <a:pt x="6077076" y="2838069"/>
                  </a:lnTo>
                  <a:lnTo>
                    <a:pt x="6080378" y="2886964"/>
                  </a:lnTo>
                  <a:lnTo>
                    <a:pt x="6080378" y="4327398"/>
                  </a:lnTo>
                  <a:lnTo>
                    <a:pt x="6077076" y="4376305"/>
                  </a:lnTo>
                  <a:lnTo>
                    <a:pt x="6067551" y="4423181"/>
                  </a:lnTo>
                  <a:lnTo>
                    <a:pt x="6052058" y="4467618"/>
                  </a:lnTo>
                  <a:lnTo>
                    <a:pt x="6031230" y="4509198"/>
                  </a:lnTo>
                  <a:lnTo>
                    <a:pt x="6005321" y="4547501"/>
                  </a:lnTo>
                  <a:lnTo>
                    <a:pt x="5974842" y="4582083"/>
                  </a:lnTo>
                  <a:lnTo>
                    <a:pt x="5940297" y="4612538"/>
                  </a:lnTo>
                  <a:lnTo>
                    <a:pt x="5901944" y="4638395"/>
                  </a:lnTo>
                  <a:lnTo>
                    <a:pt x="5860288" y="4659274"/>
                  </a:lnTo>
                  <a:lnTo>
                    <a:pt x="5815838" y="4674704"/>
                  </a:lnTo>
                  <a:lnTo>
                    <a:pt x="5768974" y="4684280"/>
                  </a:lnTo>
                  <a:lnTo>
                    <a:pt x="5720080" y="4687570"/>
                  </a:lnTo>
                  <a:lnTo>
                    <a:pt x="360324" y="4687570"/>
                  </a:lnTo>
                  <a:lnTo>
                    <a:pt x="311429" y="4684280"/>
                  </a:lnTo>
                  <a:lnTo>
                    <a:pt x="264528" y="4674704"/>
                  </a:lnTo>
                  <a:lnTo>
                    <a:pt x="220065" y="4659274"/>
                  </a:lnTo>
                  <a:lnTo>
                    <a:pt x="178460" y="4638395"/>
                  </a:lnTo>
                  <a:lnTo>
                    <a:pt x="140131" y="4612538"/>
                  </a:lnTo>
                  <a:lnTo>
                    <a:pt x="105536" y="4582083"/>
                  </a:lnTo>
                  <a:lnTo>
                    <a:pt x="75069" y="4547501"/>
                  </a:lnTo>
                  <a:lnTo>
                    <a:pt x="49187" y="4509198"/>
                  </a:lnTo>
                  <a:lnTo>
                    <a:pt x="28308" y="4467618"/>
                  </a:lnTo>
                  <a:lnTo>
                    <a:pt x="12865" y="4423181"/>
                  </a:lnTo>
                  <a:lnTo>
                    <a:pt x="3289" y="4376305"/>
                  </a:lnTo>
                  <a:lnTo>
                    <a:pt x="0" y="4327398"/>
                  </a:lnTo>
                  <a:lnTo>
                    <a:pt x="0" y="2886964"/>
                  </a:lnTo>
                  <a:close/>
                </a:path>
                <a:path w="6080759" h="4687570">
                  <a:moveTo>
                    <a:pt x="0" y="360172"/>
                  </a:moveTo>
                  <a:lnTo>
                    <a:pt x="3289" y="311276"/>
                  </a:lnTo>
                  <a:lnTo>
                    <a:pt x="12865" y="264413"/>
                  </a:lnTo>
                  <a:lnTo>
                    <a:pt x="28308" y="219963"/>
                  </a:lnTo>
                  <a:lnTo>
                    <a:pt x="49187" y="178435"/>
                  </a:lnTo>
                  <a:lnTo>
                    <a:pt x="75069" y="140081"/>
                  </a:lnTo>
                  <a:lnTo>
                    <a:pt x="105536" y="105537"/>
                  </a:lnTo>
                  <a:lnTo>
                    <a:pt x="140131" y="75057"/>
                  </a:lnTo>
                  <a:lnTo>
                    <a:pt x="178460" y="49149"/>
                  </a:lnTo>
                  <a:lnTo>
                    <a:pt x="220065" y="28321"/>
                  </a:lnTo>
                  <a:lnTo>
                    <a:pt x="264528" y="12826"/>
                  </a:lnTo>
                  <a:lnTo>
                    <a:pt x="311429" y="3301"/>
                  </a:lnTo>
                  <a:lnTo>
                    <a:pt x="360324" y="0"/>
                  </a:lnTo>
                  <a:lnTo>
                    <a:pt x="5720080" y="0"/>
                  </a:lnTo>
                  <a:lnTo>
                    <a:pt x="5768974" y="3301"/>
                  </a:lnTo>
                  <a:lnTo>
                    <a:pt x="5815838" y="12826"/>
                  </a:lnTo>
                  <a:lnTo>
                    <a:pt x="5860288" y="28321"/>
                  </a:lnTo>
                  <a:lnTo>
                    <a:pt x="5901944" y="49149"/>
                  </a:lnTo>
                  <a:lnTo>
                    <a:pt x="5940297" y="75057"/>
                  </a:lnTo>
                  <a:lnTo>
                    <a:pt x="5974842" y="105537"/>
                  </a:lnTo>
                  <a:lnTo>
                    <a:pt x="6005321" y="140081"/>
                  </a:lnTo>
                  <a:lnTo>
                    <a:pt x="6031230" y="178435"/>
                  </a:lnTo>
                  <a:lnTo>
                    <a:pt x="6052058" y="219963"/>
                  </a:lnTo>
                  <a:lnTo>
                    <a:pt x="6067551" y="264413"/>
                  </a:lnTo>
                  <a:lnTo>
                    <a:pt x="6077076" y="311276"/>
                  </a:lnTo>
                  <a:lnTo>
                    <a:pt x="6080378" y="360172"/>
                  </a:lnTo>
                  <a:lnTo>
                    <a:pt x="6080378" y="1800606"/>
                  </a:lnTo>
                  <a:lnTo>
                    <a:pt x="6077076" y="1849501"/>
                  </a:lnTo>
                  <a:lnTo>
                    <a:pt x="6067551" y="1896364"/>
                  </a:lnTo>
                  <a:lnTo>
                    <a:pt x="6052058" y="1940814"/>
                  </a:lnTo>
                  <a:lnTo>
                    <a:pt x="6031230" y="1982470"/>
                  </a:lnTo>
                  <a:lnTo>
                    <a:pt x="6005321" y="2020697"/>
                  </a:lnTo>
                  <a:lnTo>
                    <a:pt x="5974842" y="2055240"/>
                  </a:lnTo>
                  <a:lnTo>
                    <a:pt x="5940297" y="2085721"/>
                  </a:lnTo>
                  <a:lnTo>
                    <a:pt x="5901944" y="2111629"/>
                  </a:lnTo>
                  <a:lnTo>
                    <a:pt x="5860288" y="2132457"/>
                  </a:lnTo>
                  <a:lnTo>
                    <a:pt x="5815838" y="2147951"/>
                  </a:lnTo>
                  <a:lnTo>
                    <a:pt x="5768974" y="2157476"/>
                  </a:lnTo>
                  <a:lnTo>
                    <a:pt x="5720080" y="2160778"/>
                  </a:lnTo>
                  <a:lnTo>
                    <a:pt x="360324" y="2160778"/>
                  </a:lnTo>
                  <a:lnTo>
                    <a:pt x="311429" y="2157476"/>
                  </a:lnTo>
                  <a:lnTo>
                    <a:pt x="264528" y="2147951"/>
                  </a:lnTo>
                  <a:lnTo>
                    <a:pt x="220065" y="2132457"/>
                  </a:lnTo>
                  <a:lnTo>
                    <a:pt x="178460" y="2111629"/>
                  </a:lnTo>
                  <a:lnTo>
                    <a:pt x="140131" y="2085721"/>
                  </a:lnTo>
                  <a:lnTo>
                    <a:pt x="105536" y="2055240"/>
                  </a:lnTo>
                  <a:lnTo>
                    <a:pt x="75069" y="2020697"/>
                  </a:lnTo>
                  <a:lnTo>
                    <a:pt x="49187" y="1982470"/>
                  </a:lnTo>
                  <a:lnTo>
                    <a:pt x="28308" y="1940814"/>
                  </a:lnTo>
                  <a:lnTo>
                    <a:pt x="12865" y="1896364"/>
                  </a:lnTo>
                  <a:lnTo>
                    <a:pt x="3289" y="1849501"/>
                  </a:lnTo>
                  <a:lnTo>
                    <a:pt x="0" y="1800606"/>
                  </a:lnTo>
                  <a:lnTo>
                    <a:pt x="0" y="360172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2584" y="3736847"/>
              <a:ext cx="5992368" cy="22372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960" y="1280160"/>
              <a:ext cx="5989320" cy="22372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000756" y="3954780"/>
              <a:ext cx="3398520" cy="1624330"/>
            </a:xfrm>
            <a:custGeom>
              <a:avLst/>
              <a:gdLst/>
              <a:ahLst/>
              <a:cxnLst/>
              <a:rect l="l" t="t" r="r" b="b"/>
              <a:pathLst>
                <a:path w="3398520" h="1624329">
                  <a:moveTo>
                    <a:pt x="0" y="1621409"/>
                  </a:moveTo>
                  <a:lnTo>
                    <a:pt x="0" y="0"/>
                  </a:lnTo>
                </a:path>
                <a:path w="3398520" h="1624329">
                  <a:moveTo>
                    <a:pt x="3398520" y="1624076"/>
                  </a:moveTo>
                  <a:lnTo>
                    <a:pt x="3398520" y="158496"/>
                  </a:lnTo>
                </a:path>
              </a:pathLst>
            </a:custGeom>
            <a:ln w="15240">
              <a:solidFill>
                <a:srgbClr val="E21E2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60191" y="4111752"/>
              <a:ext cx="3274060" cy="0"/>
            </a:xfrm>
            <a:custGeom>
              <a:avLst/>
              <a:gdLst/>
              <a:ahLst/>
              <a:cxnLst/>
              <a:rect l="l" t="t" r="r" b="b"/>
              <a:pathLst>
                <a:path w="3274060">
                  <a:moveTo>
                    <a:pt x="0" y="0"/>
                  </a:moveTo>
                  <a:lnTo>
                    <a:pt x="3273552" y="0"/>
                  </a:lnTo>
                </a:path>
              </a:pathLst>
            </a:custGeom>
            <a:ln w="12192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99232" y="4075175"/>
              <a:ext cx="3398520" cy="73660"/>
            </a:xfrm>
            <a:custGeom>
              <a:avLst/>
              <a:gdLst/>
              <a:ahLst/>
              <a:cxnLst/>
              <a:rect l="l" t="t" r="r" b="b"/>
              <a:pathLst>
                <a:path w="3398520" h="73660">
                  <a:moveTo>
                    <a:pt x="76200" y="0"/>
                  </a:moveTo>
                  <a:lnTo>
                    <a:pt x="0" y="36576"/>
                  </a:lnTo>
                  <a:lnTo>
                    <a:pt x="76200" y="73152"/>
                  </a:lnTo>
                  <a:lnTo>
                    <a:pt x="76200" y="0"/>
                  </a:lnTo>
                  <a:close/>
                </a:path>
                <a:path w="3398520" h="73660">
                  <a:moveTo>
                    <a:pt x="3398520" y="36576"/>
                  </a:moveTo>
                  <a:lnTo>
                    <a:pt x="3322320" y="0"/>
                  </a:lnTo>
                  <a:lnTo>
                    <a:pt x="3322320" y="73152"/>
                  </a:lnTo>
                  <a:lnTo>
                    <a:pt x="3398520" y="36576"/>
                  </a:lnTo>
                  <a:close/>
                </a:path>
              </a:pathLst>
            </a:custGeom>
            <a:solidFill>
              <a:srgbClr val="E21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74647" y="4111752"/>
              <a:ext cx="1560830" cy="0"/>
            </a:xfrm>
            <a:custGeom>
              <a:avLst/>
              <a:gdLst/>
              <a:ahLst/>
              <a:cxnLst/>
              <a:rect l="l" t="t" r="r" b="b"/>
              <a:pathLst>
                <a:path w="1560830">
                  <a:moveTo>
                    <a:pt x="0" y="0"/>
                  </a:moveTo>
                  <a:lnTo>
                    <a:pt x="1560576" y="0"/>
                  </a:lnTo>
                </a:path>
              </a:pathLst>
            </a:custGeom>
            <a:ln w="12192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13688" y="4075175"/>
              <a:ext cx="1685925" cy="73660"/>
            </a:xfrm>
            <a:custGeom>
              <a:avLst/>
              <a:gdLst/>
              <a:ahLst/>
              <a:cxnLst/>
              <a:rect l="l" t="t" r="r" b="b"/>
              <a:pathLst>
                <a:path w="1685925" h="73660">
                  <a:moveTo>
                    <a:pt x="76200" y="0"/>
                  </a:moveTo>
                  <a:lnTo>
                    <a:pt x="0" y="36576"/>
                  </a:lnTo>
                  <a:lnTo>
                    <a:pt x="76200" y="73152"/>
                  </a:lnTo>
                  <a:lnTo>
                    <a:pt x="76200" y="0"/>
                  </a:lnTo>
                  <a:close/>
                </a:path>
                <a:path w="1685925" h="73660">
                  <a:moveTo>
                    <a:pt x="1685544" y="36576"/>
                  </a:moveTo>
                  <a:lnTo>
                    <a:pt x="1609344" y="0"/>
                  </a:lnTo>
                  <a:lnTo>
                    <a:pt x="1609344" y="73152"/>
                  </a:lnTo>
                  <a:lnTo>
                    <a:pt x="1685544" y="36576"/>
                  </a:lnTo>
                  <a:close/>
                </a:path>
              </a:pathLst>
            </a:custGeom>
            <a:solidFill>
              <a:srgbClr val="E21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423" rIns="0" bIns="0" rtlCol="0">
            <a:spAutoFit/>
          </a:bodyPr>
          <a:lstStyle/>
          <a:p>
            <a:pPr marL="2794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Arial"/>
                <a:cs typeface="Arial"/>
              </a:rPr>
              <a:t>BESS</a:t>
            </a:r>
            <a:r>
              <a:rPr b="1" spc="-95" dirty="0">
                <a:latin typeface="Arial"/>
                <a:cs typeface="Arial"/>
              </a:rPr>
              <a:t> </a:t>
            </a:r>
            <a:r>
              <a:rPr b="1" spc="-65" dirty="0">
                <a:latin typeface="Arial"/>
                <a:cs typeface="Arial"/>
              </a:rPr>
              <a:t>INTEGRATED</a:t>
            </a:r>
            <a:r>
              <a:rPr b="1" spc="-15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WITH</a:t>
            </a:r>
            <a:r>
              <a:rPr b="1" spc="-130" dirty="0">
                <a:latin typeface="Arial"/>
                <a:cs typeface="Arial"/>
              </a:rPr>
              <a:t> </a:t>
            </a:r>
            <a:r>
              <a:rPr b="1" spc="-60" dirty="0">
                <a:latin typeface="Arial"/>
                <a:cs typeface="Arial"/>
              </a:rPr>
              <a:t>RENEWABLE</a:t>
            </a:r>
            <a:r>
              <a:rPr b="1" spc="-114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ENERGY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725918" y="1282445"/>
            <a:ext cx="112839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Standard</a:t>
            </a:r>
            <a:r>
              <a:rPr sz="1000" b="1" spc="-10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557583"/>
                </a:solidFill>
                <a:latin typeface="Arial"/>
                <a:cs typeface="Arial"/>
              </a:rPr>
              <a:t>Situation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25918" y="1435811"/>
            <a:ext cx="2988945" cy="9404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7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Renewable energy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fluctuations.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use</a:t>
            </a:r>
            <a:r>
              <a:rPr sz="10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high-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cost</a:t>
            </a:r>
            <a:r>
              <a:rPr sz="1000" spc="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generators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(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e.g.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gas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plants)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High</a:t>
            </a:r>
            <a:r>
              <a:rPr sz="1000" spc="-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generation</a:t>
            </a:r>
            <a:r>
              <a:rPr sz="1000" spc="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in</a:t>
            </a:r>
            <a:r>
              <a:rPr sz="1000" spc="-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off-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r>
              <a:rPr sz="1000" spc="-10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time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Limited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RE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generation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during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r>
              <a:rPr sz="1000" spc="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time.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25918" y="2350973"/>
            <a:ext cx="1844675" cy="9404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BESS</a:t>
            </a:r>
            <a:r>
              <a:rPr sz="10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557583"/>
                </a:solidFill>
                <a:latin typeface="Arial"/>
                <a:cs typeface="Arial"/>
              </a:rPr>
              <a:t>Applications</a:t>
            </a:r>
            <a:endParaRPr sz="1000">
              <a:latin typeface="Arial"/>
              <a:cs typeface="Arial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Ramp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rate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control.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More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predictable</a:t>
            </a:r>
            <a:r>
              <a:rPr sz="1000" spc="-10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production.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Firming</a:t>
            </a:r>
            <a:r>
              <a:rPr sz="1000" spc="-9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capacity.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25918" y="3340735"/>
            <a:ext cx="109728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BESS</a:t>
            </a:r>
            <a:r>
              <a:rPr sz="10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557583"/>
                </a:solidFill>
                <a:latin typeface="Arial"/>
                <a:cs typeface="Arial"/>
              </a:rPr>
              <a:t>Advantages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25918" y="3494100"/>
            <a:ext cx="2839720" cy="19316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7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Increase</a:t>
            </a:r>
            <a:r>
              <a:rPr sz="1000" spc="-6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self</a:t>
            </a:r>
            <a:r>
              <a:rPr sz="10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consumption.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Smoothing</a:t>
            </a:r>
            <a:r>
              <a:rPr sz="1000" spc="-14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PV</a:t>
            </a:r>
            <a:r>
              <a:rPr sz="10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 fluctuations.</a:t>
            </a:r>
            <a:endParaRPr sz="1000">
              <a:latin typeface="Arial MT"/>
              <a:cs typeface="Arial MT"/>
            </a:endParaRPr>
          </a:p>
          <a:p>
            <a:pPr marL="268605" marR="5080" indent="-256540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Meet</a:t>
            </a:r>
            <a:r>
              <a:rPr sz="1000" spc="-4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the</a:t>
            </a:r>
            <a:r>
              <a:rPr sz="1000" spc="-3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demand</a:t>
            </a:r>
            <a:r>
              <a:rPr sz="1000" spc="-8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during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periods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or</a:t>
            </a:r>
            <a:r>
              <a:rPr sz="1000" spc="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other 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high-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risk</a:t>
            </a:r>
            <a:r>
              <a:rPr sz="1000" spc="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periods.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Ensure</a:t>
            </a:r>
            <a:r>
              <a:rPr sz="1000" spc="-1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adequate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peaking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generation</a:t>
            </a:r>
            <a:r>
              <a:rPr sz="1000" spc="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capacity.</a:t>
            </a:r>
            <a:endParaRPr sz="1000">
              <a:latin typeface="Arial MT"/>
              <a:cs typeface="Arial MT"/>
            </a:endParaRPr>
          </a:p>
          <a:p>
            <a:pPr marL="268605" marR="19685" indent="-256540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Shifting</a:t>
            </a:r>
            <a:r>
              <a:rPr sz="1000" spc="-11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renewable</a:t>
            </a:r>
            <a:r>
              <a:rPr sz="1000" spc="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energy</a:t>
            </a:r>
            <a:r>
              <a:rPr sz="10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generation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for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peak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demand</a:t>
            </a:r>
            <a:r>
              <a:rPr sz="1000" spc="-9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coverage.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Reduce</a:t>
            </a:r>
            <a:r>
              <a:rPr sz="1000" spc="-5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use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high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cost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generators.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Optimize</a:t>
            </a:r>
            <a:r>
              <a:rPr sz="1000" spc="-9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energy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costs.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527035" y="1257300"/>
            <a:ext cx="0" cy="4556760"/>
          </a:xfrm>
          <a:custGeom>
            <a:avLst/>
            <a:gdLst/>
            <a:ahLst/>
            <a:cxnLst/>
            <a:rect l="l" t="t" r="r" b="b"/>
            <a:pathLst>
              <a:path h="4556760">
                <a:moveTo>
                  <a:pt x="0" y="0"/>
                </a:moveTo>
                <a:lnTo>
                  <a:pt x="0" y="455676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060194" y="3886327"/>
            <a:ext cx="3568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10" dirty="0">
                <a:solidFill>
                  <a:srgbClr val="557583"/>
                </a:solidFill>
                <a:latin typeface="Arial"/>
                <a:cs typeface="Arial"/>
              </a:rPr>
              <a:t>Night</a:t>
            </a:r>
            <a:endParaRPr sz="10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62296" y="3886327"/>
            <a:ext cx="2647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25" dirty="0">
                <a:solidFill>
                  <a:srgbClr val="557583"/>
                </a:solidFill>
                <a:latin typeface="Arial"/>
                <a:cs typeface="Arial"/>
              </a:rPr>
              <a:t>Day</a:t>
            </a:r>
            <a:endParaRPr sz="10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80997" y="5179263"/>
            <a:ext cx="45085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Charge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71520" y="4295647"/>
            <a:ext cx="6064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Discharge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767071" y="4395215"/>
            <a:ext cx="905510" cy="905510"/>
            <a:chOff x="4767071" y="4395215"/>
            <a:chExt cx="905510" cy="905510"/>
          </a:xfrm>
        </p:grpSpPr>
        <p:sp>
          <p:nvSpPr>
            <p:cNvPr id="26" name="object 26"/>
            <p:cNvSpPr/>
            <p:nvPr/>
          </p:nvSpPr>
          <p:spPr>
            <a:xfrm>
              <a:off x="4806695" y="4434839"/>
              <a:ext cx="521334" cy="0"/>
            </a:xfrm>
            <a:custGeom>
              <a:avLst/>
              <a:gdLst/>
              <a:ahLst/>
              <a:cxnLst/>
              <a:rect l="l" t="t" r="r" b="b"/>
              <a:pathLst>
                <a:path w="521335">
                  <a:moveTo>
                    <a:pt x="0" y="0"/>
                  </a:moveTo>
                  <a:lnTo>
                    <a:pt x="520953" y="0"/>
                  </a:lnTo>
                </a:path>
              </a:pathLst>
            </a:custGeom>
            <a:ln w="12192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67071" y="4395215"/>
              <a:ext cx="76200" cy="7620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367527" y="4956047"/>
              <a:ext cx="264795" cy="338455"/>
            </a:xfrm>
            <a:custGeom>
              <a:avLst/>
              <a:gdLst/>
              <a:ahLst/>
              <a:cxnLst/>
              <a:rect l="l" t="t" r="r" b="b"/>
              <a:pathLst>
                <a:path w="264795" h="338454">
                  <a:moveTo>
                    <a:pt x="264795" y="0"/>
                  </a:moveTo>
                  <a:lnTo>
                    <a:pt x="0" y="338073"/>
                  </a:lnTo>
                </a:path>
              </a:pathLst>
            </a:custGeom>
            <a:ln w="12192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96127" y="4916423"/>
              <a:ext cx="76200" cy="76200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5452998" y="4338065"/>
            <a:ext cx="4508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Charge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69840" y="5327141"/>
            <a:ext cx="6064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Discharge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35253" y="4169155"/>
            <a:ext cx="39306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Power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0277" y="1615821"/>
            <a:ext cx="105854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Ramp</a:t>
            </a:r>
            <a:r>
              <a:rPr sz="1050" spc="-8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557583"/>
                </a:solidFill>
                <a:latin typeface="Arial MT"/>
                <a:cs typeface="Arial MT"/>
              </a:rPr>
              <a:t>rate</a:t>
            </a: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 control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228088" y="1849882"/>
            <a:ext cx="238125" cy="494030"/>
            <a:chOff x="2228088" y="1849882"/>
            <a:chExt cx="238125" cy="494030"/>
          </a:xfrm>
        </p:grpSpPr>
        <p:sp>
          <p:nvSpPr>
            <p:cNvPr id="35" name="object 35"/>
            <p:cNvSpPr/>
            <p:nvPr/>
          </p:nvSpPr>
          <p:spPr>
            <a:xfrm>
              <a:off x="2264664" y="1856232"/>
              <a:ext cx="194945" cy="448309"/>
            </a:xfrm>
            <a:custGeom>
              <a:avLst/>
              <a:gdLst/>
              <a:ahLst/>
              <a:cxnLst/>
              <a:rect l="l" t="t" r="r" b="b"/>
              <a:pathLst>
                <a:path w="194944" h="448310">
                  <a:moveTo>
                    <a:pt x="0" y="447801"/>
                  </a:moveTo>
                  <a:lnTo>
                    <a:pt x="194944" y="0"/>
                  </a:lnTo>
                </a:path>
              </a:pathLst>
            </a:custGeom>
            <a:ln w="12192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28088" y="2267712"/>
              <a:ext cx="73151" cy="76200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048758" y="2138553"/>
            <a:ext cx="908050" cy="34544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65430" marR="5080" indent="-253365">
              <a:lnSpc>
                <a:spcPts val="1250"/>
              </a:lnSpc>
              <a:spcBef>
                <a:spcPts val="155"/>
              </a:spcBef>
            </a:pPr>
            <a:r>
              <a:rPr sz="1050" dirty="0">
                <a:solidFill>
                  <a:srgbClr val="557583"/>
                </a:solidFill>
                <a:latin typeface="Arial MT"/>
                <a:cs typeface="Arial MT"/>
              </a:rPr>
              <a:t>State</a:t>
            </a:r>
            <a:r>
              <a:rPr sz="1050" spc="-5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557583"/>
                </a:solidFill>
                <a:latin typeface="Arial MT"/>
                <a:cs typeface="Arial MT"/>
              </a:rPr>
              <a:t>of</a:t>
            </a:r>
            <a:r>
              <a:rPr sz="1050" spc="-6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50" spc="-25" dirty="0">
                <a:solidFill>
                  <a:srgbClr val="557583"/>
                </a:solidFill>
                <a:latin typeface="Arial MT"/>
                <a:cs typeface="Arial MT"/>
              </a:rPr>
              <a:t>charge </a:t>
            </a: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control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327403" y="1584960"/>
            <a:ext cx="4345940" cy="4212590"/>
            <a:chOff x="1327403" y="1584960"/>
            <a:chExt cx="4345940" cy="4212590"/>
          </a:xfrm>
        </p:grpSpPr>
        <p:sp>
          <p:nvSpPr>
            <p:cNvPr id="39" name="object 39"/>
            <p:cNvSpPr/>
            <p:nvPr/>
          </p:nvSpPr>
          <p:spPr>
            <a:xfrm>
              <a:off x="4937759" y="2417063"/>
              <a:ext cx="195580" cy="450850"/>
            </a:xfrm>
            <a:custGeom>
              <a:avLst/>
              <a:gdLst/>
              <a:ahLst/>
              <a:cxnLst/>
              <a:rect l="l" t="t" r="r" b="b"/>
              <a:pathLst>
                <a:path w="195579" h="450850">
                  <a:moveTo>
                    <a:pt x="0" y="450850"/>
                  </a:moveTo>
                  <a:lnTo>
                    <a:pt x="195072" y="0"/>
                  </a:lnTo>
                </a:path>
              </a:pathLst>
            </a:custGeom>
            <a:ln w="12192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98136" y="2828544"/>
              <a:ext cx="76200" cy="7620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175759" y="1615440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732" y="0"/>
                  </a:lnTo>
                </a:path>
              </a:pathLst>
            </a:custGeom>
            <a:ln w="24384">
              <a:solidFill>
                <a:srgbClr val="0D58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396483" y="1613916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732" y="0"/>
                  </a:lnTo>
                </a:path>
              </a:pathLst>
            </a:custGeom>
            <a:ln w="5791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396483" y="1802892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732" y="0"/>
                  </a:lnTo>
                </a:path>
              </a:pathLst>
            </a:custGeom>
            <a:ln w="5791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189475" y="1802892"/>
              <a:ext cx="273685" cy="0"/>
            </a:xfrm>
            <a:custGeom>
              <a:avLst/>
              <a:gdLst/>
              <a:ahLst/>
              <a:cxnLst/>
              <a:rect l="l" t="t" r="r" b="b"/>
              <a:pathLst>
                <a:path w="273685">
                  <a:moveTo>
                    <a:pt x="0" y="0"/>
                  </a:moveTo>
                  <a:lnTo>
                    <a:pt x="273685" y="0"/>
                  </a:lnTo>
                </a:path>
              </a:pathLst>
            </a:custGeom>
            <a:ln w="57912">
              <a:solidFill>
                <a:srgbClr val="D4FB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27403" y="5765292"/>
              <a:ext cx="273685" cy="0"/>
            </a:xfrm>
            <a:custGeom>
              <a:avLst/>
              <a:gdLst/>
              <a:ahLst/>
              <a:cxnLst/>
              <a:rect l="l" t="t" r="r" b="b"/>
              <a:pathLst>
                <a:path w="273684">
                  <a:moveTo>
                    <a:pt x="0" y="0"/>
                  </a:moveTo>
                  <a:lnTo>
                    <a:pt x="273684" y="0"/>
                  </a:lnTo>
                </a:path>
              </a:pathLst>
            </a:custGeom>
            <a:ln w="57912">
              <a:solidFill>
                <a:srgbClr val="76D5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561843" y="5768339"/>
              <a:ext cx="213360" cy="0"/>
            </a:xfrm>
            <a:custGeom>
              <a:avLst/>
              <a:gdLst/>
              <a:ahLst/>
              <a:cxnLst/>
              <a:rect l="l" t="t" r="r" b="b"/>
              <a:pathLst>
                <a:path w="213360">
                  <a:moveTo>
                    <a:pt x="0" y="0"/>
                  </a:moveTo>
                  <a:lnTo>
                    <a:pt x="213360" y="0"/>
                  </a:lnTo>
                </a:path>
              </a:pathLst>
            </a:custGeom>
            <a:ln w="57912">
              <a:solidFill>
                <a:srgbClr val="D4FB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877011" y="1574368"/>
            <a:ext cx="39370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Power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48" name="object 48"/>
          <p:cNvSpPr txBox="1"/>
          <p:nvPr/>
        </p:nvSpPr>
        <p:spPr>
          <a:xfrm>
            <a:off x="4510785" y="1473251"/>
            <a:ext cx="690880" cy="397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600"/>
              </a:lnSpc>
              <a:spcBef>
                <a:spcPts val="95"/>
              </a:spcBef>
            </a:pP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Power</a:t>
            </a:r>
            <a:r>
              <a:rPr sz="900" spc="-1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to</a:t>
            </a:r>
            <a:r>
              <a:rPr sz="900" spc="-5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557583"/>
                </a:solidFill>
                <a:latin typeface="Arial MT"/>
                <a:cs typeface="Arial MT"/>
              </a:rPr>
              <a:t>grid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PV</a:t>
            </a:r>
            <a:r>
              <a:rPr sz="900" spc="-1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to</a:t>
            </a:r>
            <a:r>
              <a:rPr sz="900" spc="-3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557583"/>
                </a:solidFill>
                <a:latin typeface="Arial MT"/>
                <a:cs typeface="Arial MT"/>
              </a:rPr>
              <a:t>grid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732526" y="1473251"/>
            <a:ext cx="672465" cy="397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600"/>
              </a:lnSpc>
              <a:spcBef>
                <a:spcPts val="95"/>
              </a:spcBef>
            </a:pP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BESS</a:t>
            </a:r>
            <a:r>
              <a:rPr sz="900" spc="-1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to</a:t>
            </a:r>
            <a:r>
              <a:rPr sz="900" spc="-3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557583"/>
                </a:solidFill>
                <a:latin typeface="Arial MT"/>
                <a:cs typeface="Arial MT"/>
              </a:rPr>
              <a:t>grid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PV</a:t>
            </a:r>
            <a:r>
              <a:rPr sz="900" spc="-1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to</a:t>
            </a:r>
            <a:r>
              <a:rPr sz="900" spc="-3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557583"/>
                </a:solidFill>
                <a:latin typeface="Arial MT"/>
                <a:cs typeface="Arial MT"/>
              </a:rPr>
              <a:t>BESS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743582" y="5691022"/>
            <a:ext cx="62484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Wind</a:t>
            </a:r>
            <a:r>
              <a:rPr sz="900" spc="-3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557583"/>
                </a:solidFill>
                <a:latin typeface="Arial MT"/>
                <a:cs typeface="Arial MT"/>
              </a:rPr>
              <a:t>Power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881376" y="5692546"/>
            <a:ext cx="139319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Wind</a:t>
            </a:r>
            <a:r>
              <a:rPr sz="900" spc="-11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Power +</a:t>
            </a:r>
            <a:r>
              <a:rPr sz="900" spc="-1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BESS</a:t>
            </a:r>
            <a:r>
              <a:rPr sz="900" spc="-4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557583"/>
                </a:solidFill>
                <a:latin typeface="Arial MT"/>
                <a:cs typeface="Arial MT"/>
              </a:rPr>
              <a:t>power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048502" y="5618479"/>
            <a:ext cx="31686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Time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108953" y="3231896"/>
            <a:ext cx="31686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Time</a:t>
            </a:r>
            <a:endParaRPr sz="1050">
              <a:latin typeface="Arial MT"/>
              <a:cs typeface="Arial MT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7A6F579-3D29-00D1-0765-210A73A4FE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343" y="243855"/>
            <a:ext cx="12001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944880"/>
            <a:ext cx="6398260" cy="5221605"/>
            <a:chOff x="478536" y="944880"/>
            <a:chExt cx="6398260" cy="5221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536" y="944880"/>
              <a:ext cx="1648100" cy="52212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9808" y="1255776"/>
              <a:ext cx="6080760" cy="222034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9808" y="3782568"/>
              <a:ext cx="6080760" cy="221856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49808" y="1255776"/>
              <a:ext cx="6080760" cy="4687570"/>
            </a:xfrm>
            <a:custGeom>
              <a:avLst/>
              <a:gdLst/>
              <a:ahLst/>
              <a:cxnLst/>
              <a:rect l="l" t="t" r="r" b="b"/>
              <a:pathLst>
                <a:path w="6080759" h="4687570">
                  <a:moveTo>
                    <a:pt x="0" y="360172"/>
                  </a:moveTo>
                  <a:lnTo>
                    <a:pt x="3289" y="311276"/>
                  </a:lnTo>
                  <a:lnTo>
                    <a:pt x="12865" y="264413"/>
                  </a:lnTo>
                  <a:lnTo>
                    <a:pt x="28308" y="219963"/>
                  </a:lnTo>
                  <a:lnTo>
                    <a:pt x="49187" y="178435"/>
                  </a:lnTo>
                  <a:lnTo>
                    <a:pt x="75069" y="140081"/>
                  </a:lnTo>
                  <a:lnTo>
                    <a:pt x="105536" y="105537"/>
                  </a:lnTo>
                  <a:lnTo>
                    <a:pt x="140131" y="75057"/>
                  </a:lnTo>
                  <a:lnTo>
                    <a:pt x="178460" y="49149"/>
                  </a:lnTo>
                  <a:lnTo>
                    <a:pt x="220065" y="28321"/>
                  </a:lnTo>
                  <a:lnTo>
                    <a:pt x="264528" y="12826"/>
                  </a:lnTo>
                  <a:lnTo>
                    <a:pt x="311429" y="3301"/>
                  </a:lnTo>
                  <a:lnTo>
                    <a:pt x="360324" y="0"/>
                  </a:lnTo>
                  <a:lnTo>
                    <a:pt x="5720080" y="0"/>
                  </a:lnTo>
                  <a:lnTo>
                    <a:pt x="5768974" y="3301"/>
                  </a:lnTo>
                  <a:lnTo>
                    <a:pt x="5815838" y="12826"/>
                  </a:lnTo>
                  <a:lnTo>
                    <a:pt x="5860288" y="28321"/>
                  </a:lnTo>
                  <a:lnTo>
                    <a:pt x="5901944" y="49149"/>
                  </a:lnTo>
                  <a:lnTo>
                    <a:pt x="5940297" y="75057"/>
                  </a:lnTo>
                  <a:lnTo>
                    <a:pt x="5974842" y="105537"/>
                  </a:lnTo>
                  <a:lnTo>
                    <a:pt x="6005321" y="140081"/>
                  </a:lnTo>
                  <a:lnTo>
                    <a:pt x="6031230" y="178435"/>
                  </a:lnTo>
                  <a:lnTo>
                    <a:pt x="6052058" y="219963"/>
                  </a:lnTo>
                  <a:lnTo>
                    <a:pt x="6067551" y="264413"/>
                  </a:lnTo>
                  <a:lnTo>
                    <a:pt x="6077076" y="311276"/>
                  </a:lnTo>
                  <a:lnTo>
                    <a:pt x="6080378" y="360172"/>
                  </a:lnTo>
                  <a:lnTo>
                    <a:pt x="6080378" y="1800606"/>
                  </a:lnTo>
                  <a:lnTo>
                    <a:pt x="6077076" y="1849501"/>
                  </a:lnTo>
                  <a:lnTo>
                    <a:pt x="6067551" y="1896364"/>
                  </a:lnTo>
                  <a:lnTo>
                    <a:pt x="6052058" y="1940814"/>
                  </a:lnTo>
                  <a:lnTo>
                    <a:pt x="6031230" y="1982470"/>
                  </a:lnTo>
                  <a:lnTo>
                    <a:pt x="6005321" y="2020697"/>
                  </a:lnTo>
                  <a:lnTo>
                    <a:pt x="5974842" y="2055240"/>
                  </a:lnTo>
                  <a:lnTo>
                    <a:pt x="5940297" y="2085721"/>
                  </a:lnTo>
                  <a:lnTo>
                    <a:pt x="5901944" y="2111629"/>
                  </a:lnTo>
                  <a:lnTo>
                    <a:pt x="5860288" y="2132457"/>
                  </a:lnTo>
                  <a:lnTo>
                    <a:pt x="5815838" y="2147951"/>
                  </a:lnTo>
                  <a:lnTo>
                    <a:pt x="5768974" y="2157476"/>
                  </a:lnTo>
                  <a:lnTo>
                    <a:pt x="5720080" y="2160778"/>
                  </a:lnTo>
                  <a:lnTo>
                    <a:pt x="360324" y="2160778"/>
                  </a:lnTo>
                  <a:lnTo>
                    <a:pt x="311429" y="2157476"/>
                  </a:lnTo>
                  <a:lnTo>
                    <a:pt x="264528" y="2147951"/>
                  </a:lnTo>
                  <a:lnTo>
                    <a:pt x="220065" y="2132457"/>
                  </a:lnTo>
                  <a:lnTo>
                    <a:pt x="178460" y="2111629"/>
                  </a:lnTo>
                  <a:lnTo>
                    <a:pt x="140131" y="2085721"/>
                  </a:lnTo>
                  <a:lnTo>
                    <a:pt x="105536" y="2055240"/>
                  </a:lnTo>
                  <a:lnTo>
                    <a:pt x="75069" y="2020697"/>
                  </a:lnTo>
                  <a:lnTo>
                    <a:pt x="49187" y="1982470"/>
                  </a:lnTo>
                  <a:lnTo>
                    <a:pt x="28308" y="1940814"/>
                  </a:lnTo>
                  <a:lnTo>
                    <a:pt x="12865" y="1896364"/>
                  </a:lnTo>
                  <a:lnTo>
                    <a:pt x="3289" y="1849501"/>
                  </a:lnTo>
                  <a:lnTo>
                    <a:pt x="0" y="1800606"/>
                  </a:lnTo>
                  <a:lnTo>
                    <a:pt x="0" y="360172"/>
                  </a:lnTo>
                  <a:close/>
                </a:path>
                <a:path w="6080759" h="4687570">
                  <a:moveTo>
                    <a:pt x="0" y="2886964"/>
                  </a:moveTo>
                  <a:lnTo>
                    <a:pt x="3289" y="2838069"/>
                  </a:lnTo>
                  <a:lnTo>
                    <a:pt x="12865" y="2791206"/>
                  </a:lnTo>
                  <a:lnTo>
                    <a:pt x="28308" y="2746756"/>
                  </a:lnTo>
                  <a:lnTo>
                    <a:pt x="49187" y="2705227"/>
                  </a:lnTo>
                  <a:lnTo>
                    <a:pt x="75069" y="2666873"/>
                  </a:lnTo>
                  <a:lnTo>
                    <a:pt x="105536" y="2632329"/>
                  </a:lnTo>
                  <a:lnTo>
                    <a:pt x="140131" y="2601849"/>
                  </a:lnTo>
                  <a:lnTo>
                    <a:pt x="178460" y="2575941"/>
                  </a:lnTo>
                  <a:lnTo>
                    <a:pt x="220065" y="2555113"/>
                  </a:lnTo>
                  <a:lnTo>
                    <a:pt x="264528" y="2539619"/>
                  </a:lnTo>
                  <a:lnTo>
                    <a:pt x="311429" y="2530094"/>
                  </a:lnTo>
                  <a:lnTo>
                    <a:pt x="360324" y="2526792"/>
                  </a:lnTo>
                  <a:lnTo>
                    <a:pt x="5720080" y="2526792"/>
                  </a:lnTo>
                  <a:lnTo>
                    <a:pt x="5768974" y="2530094"/>
                  </a:lnTo>
                  <a:lnTo>
                    <a:pt x="5815838" y="2539619"/>
                  </a:lnTo>
                  <a:lnTo>
                    <a:pt x="5860288" y="2555113"/>
                  </a:lnTo>
                  <a:lnTo>
                    <a:pt x="5901944" y="2575941"/>
                  </a:lnTo>
                  <a:lnTo>
                    <a:pt x="5940297" y="2601849"/>
                  </a:lnTo>
                  <a:lnTo>
                    <a:pt x="5974842" y="2632329"/>
                  </a:lnTo>
                  <a:lnTo>
                    <a:pt x="6005321" y="2666873"/>
                  </a:lnTo>
                  <a:lnTo>
                    <a:pt x="6031230" y="2705227"/>
                  </a:lnTo>
                  <a:lnTo>
                    <a:pt x="6052058" y="2746756"/>
                  </a:lnTo>
                  <a:lnTo>
                    <a:pt x="6067551" y="2791206"/>
                  </a:lnTo>
                  <a:lnTo>
                    <a:pt x="6077076" y="2838069"/>
                  </a:lnTo>
                  <a:lnTo>
                    <a:pt x="6080378" y="2886964"/>
                  </a:lnTo>
                  <a:lnTo>
                    <a:pt x="6080378" y="4327398"/>
                  </a:lnTo>
                  <a:lnTo>
                    <a:pt x="6077076" y="4376305"/>
                  </a:lnTo>
                  <a:lnTo>
                    <a:pt x="6067551" y="4423181"/>
                  </a:lnTo>
                  <a:lnTo>
                    <a:pt x="6052058" y="4467618"/>
                  </a:lnTo>
                  <a:lnTo>
                    <a:pt x="6031230" y="4509198"/>
                  </a:lnTo>
                  <a:lnTo>
                    <a:pt x="6005321" y="4547501"/>
                  </a:lnTo>
                  <a:lnTo>
                    <a:pt x="5974842" y="4582083"/>
                  </a:lnTo>
                  <a:lnTo>
                    <a:pt x="5940297" y="4612538"/>
                  </a:lnTo>
                  <a:lnTo>
                    <a:pt x="5901944" y="4638395"/>
                  </a:lnTo>
                  <a:lnTo>
                    <a:pt x="5860288" y="4659274"/>
                  </a:lnTo>
                  <a:lnTo>
                    <a:pt x="5815838" y="4674704"/>
                  </a:lnTo>
                  <a:lnTo>
                    <a:pt x="5768974" y="4684280"/>
                  </a:lnTo>
                  <a:lnTo>
                    <a:pt x="5720080" y="4687570"/>
                  </a:lnTo>
                  <a:lnTo>
                    <a:pt x="360324" y="4687570"/>
                  </a:lnTo>
                  <a:lnTo>
                    <a:pt x="311429" y="4684280"/>
                  </a:lnTo>
                  <a:lnTo>
                    <a:pt x="264528" y="4674704"/>
                  </a:lnTo>
                  <a:lnTo>
                    <a:pt x="220065" y="4659274"/>
                  </a:lnTo>
                  <a:lnTo>
                    <a:pt x="178460" y="4638395"/>
                  </a:lnTo>
                  <a:lnTo>
                    <a:pt x="140131" y="4612538"/>
                  </a:lnTo>
                  <a:lnTo>
                    <a:pt x="105536" y="4582083"/>
                  </a:lnTo>
                  <a:lnTo>
                    <a:pt x="75069" y="4547501"/>
                  </a:lnTo>
                  <a:lnTo>
                    <a:pt x="49187" y="4509198"/>
                  </a:lnTo>
                  <a:lnTo>
                    <a:pt x="28308" y="4467618"/>
                  </a:lnTo>
                  <a:lnTo>
                    <a:pt x="12865" y="4423181"/>
                  </a:lnTo>
                  <a:lnTo>
                    <a:pt x="3289" y="4376305"/>
                  </a:lnTo>
                  <a:lnTo>
                    <a:pt x="0" y="4327398"/>
                  </a:lnTo>
                  <a:lnTo>
                    <a:pt x="0" y="2886964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9808" y="1536192"/>
              <a:ext cx="6126479" cy="174345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423" rIns="0" bIns="0" rtlCol="0">
            <a:spAutoFit/>
          </a:bodyPr>
          <a:lstStyle/>
          <a:p>
            <a:pPr marL="2794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Arial"/>
                <a:cs typeface="Arial"/>
              </a:rPr>
              <a:t>BESS</a:t>
            </a:r>
            <a:r>
              <a:rPr b="1" spc="-1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IN</a:t>
            </a:r>
            <a:r>
              <a:rPr b="1" spc="-114" dirty="0">
                <a:latin typeface="Arial"/>
                <a:cs typeface="Arial"/>
              </a:rPr>
              <a:t> </a:t>
            </a:r>
            <a:r>
              <a:rPr b="1" spc="-45" dirty="0">
                <a:latin typeface="Arial"/>
                <a:cs typeface="Arial"/>
              </a:rPr>
              <a:t>COMMERCIAL</a:t>
            </a:r>
            <a:r>
              <a:rPr b="1" spc="-3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AND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30" dirty="0">
                <a:latin typeface="Arial"/>
                <a:cs typeface="Arial"/>
              </a:rPr>
              <a:t>INDUSTRIAL</a:t>
            </a:r>
            <a:r>
              <a:rPr b="1" spc="-12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USE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725918" y="1282445"/>
            <a:ext cx="112839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Standard</a:t>
            </a:r>
            <a:r>
              <a:rPr sz="1000" b="1" spc="-10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557583"/>
                </a:solidFill>
                <a:latin typeface="Arial"/>
                <a:cs typeface="Arial"/>
              </a:rPr>
              <a:t>Situation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25918" y="1435811"/>
            <a:ext cx="2856865" cy="9404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7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High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demand</a:t>
            </a:r>
            <a:r>
              <a:rPr sz="1000" spc="-9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in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times.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Low</a:t>
            </a:r>
            <a:r>
              <a:rPr sz="1000" spc="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demand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in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off-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r>
              <a:rPr sz="1000" spc="-9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times.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High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electricity</a:t>
            </a:r>
            <a:r>
              <a:rPr sz="1000" spc="-10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prices.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Risk</a:t>
            </a:r>
            <a:r>
              <a:rPr sz="10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critical</a:t>
            </a:r>
            <a:r>
              <a:rPr sz="1000" spc="-9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load:</a:t>
            </a:r>
            <a:r>
              <a:rPr sz="1000" spc="-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supply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interruptions.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25918" y="2425954"/>
            <a:ext cx="113982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BESS</a:t>
            </a:r>
            <a:r>
              <a:rPr sz="10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557583"/>
                </a:solidFill>
                <a:latin typeface="Arial"/>
                <a:cs typeface="Arial"/>
              </a:rPr>
              <a:t>Applications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25918" y="2579573"/>
            <a:ext cx="1314450" cy="11690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69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backup.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Energy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Arbitrage.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Load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leveling.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r>
              <a:rPr sz="10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shaving.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Demand</a:t>
            </a:r>
            <a:r>
              <a:rPr sz="1000" spc="-9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response.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25918" y="3798189"/>
            <a:ext cx="109728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BESS</a:t>
            </a:r>
            <a:r>
              <a:rPr sz="10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557583"/>
                </a:solidFill>
                <a:latin typeface="Arial"/>
                <a:cs typeface="Arial"/>
              </a:rPr>
              <a:t>Advantages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25918" y="3952290"/>
            <a:ext cx="3463925" cy="14738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69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Taking</a:t>
            </a:r>
            <a:r>
              <a:rPr sz="1000" spc="-10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advantage</a:t>
            </a:r>
            <a:r>
              <a:rPr sz="1000" spc="-13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electricity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prices.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Balancing</a:t>
            </a:r>
            <a:r>
              <a:rPr sz="1000" spc="-8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energy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demand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supply.</a:t>
            </a:r>
            <a:endParaRPr sz="1000">
              <a:latin typeface="Arial MT"/>
              <a:cs typeface="Arial MT"/>
            </a:endParaRPr>
          </a:p>
          <a:p>
            <a:pPr marL="268605" marR="150495" indent="-256540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Protection</a:t>
            </a:r>
            <a:r>
              <a:rPr sz="1000" spc="-114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from</a:t>
            </a:r>
            <a:r>
              <a:rPr sz="1000" spc="-1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quality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9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supply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interruptions</a:t>
            </a:r>
            <a:r>
              <a:rPr sz="1000" spc="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by</a:t>
            </a:r>
            <a:r>
              <a:rPr sz="1000" spc="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filtering</a:t>
            </a:r>
            <a:r>
              <a:rPr sz="1000" spc="-10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out</a:t>
            </a:r>
            <a:r>
              <a:rPr sz="10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imperfections</a:t>
            </a:r>
            <a:r>
              <a:rPr sz="1000" spc="-1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in grid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power.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Shifting</a:t>
            </a:r>
            <a:r>
              <a:rPr sz="1000" spc="-10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r>
              <a:rPr sz="10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demand</a:t>
            </a:r>
            <a:r>
              <a:rPr sz="1000" spc="-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by</a:t>
            </a:r>
            <a:r>
              <a:rPr sz="10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charging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during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off-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endParaRPr sz="1000">
              <a:latin typeface="Arial MT"/>
              <a:cs typeface="Arial MT"/>
            </a:endParaRPr>
          </a:p>
          <a:p>
            <a:pPr marL="268605">
              <a:lnSpc>
                <a:spcPct val="100000"/>
              </a:lnSpc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times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 discharging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during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peak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times.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Reduction</a:t>
            </a:r>
            <a:r>
              <a:rPr sz="1000" spc="-9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demand</a:t>
            </a:r>
            <a:r>
              <a:rPr sz="1000" spc="-114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reduction</a:t>
            </a:r>
            <a:r>
              <a:rPr sz="1000" spc="-114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in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electricity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bill.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42771" y="1315593"/>
            <a:ext cx="345312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Daily</a:t>
            </a:r>
            <a:r>
              <a:rPr sz="1400" b="1" spc="-9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net</a:t>
            </a:r>
            <a:r>
              <a:rPr sz="1400" b="1" spc="-4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load</a:t>
            </a:r>
            <a:r>
              <a:rPr sz="1400" b="1" spc="-9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profile</a:t>
            </a:r>
            <a:r>
              <a:rPr sz="1400" b="1" spc="-6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with</a:t>
            </a:r>
            <a:r>
              <a:rPr sz="1400" b="1" spc="-8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energy</a:t>
            </a:r>
            <a:r>
              <a:rPr sz="1400" b="1" spc="-6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557583"/>
                </a:solidFill>
                <a:latin typeface="Arial"/>
                <a:cs typeface="Arial"/>
              </a:rPr>
              <a:t>storage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51558" y="4347464"/>
            <a:ext cx="7975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Demand</a:t>
            </a:r>
            <a:r>
              <a:rPr sz="1050" spc="-5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shift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80991" y="4615433"/>
            <a:ext cx="90551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Smoothed</a:t>
            </a:r>
            <a:r>
              <a:rPr sz="1050" spc="-5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load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67454" y="4347464"/>
            <a:ext cx="70421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5" dirty="0">
                <a:solidFill>
                  <a:srgbClr val="557583"/>
                </a:solidFill>
                <a:latin typeface="Arial MT"/>
                <a:cs typeface="Arial MT"/>
              </a:rPr>
              <a:t>Discharging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44242" y="5347208"/>
            <a:ext cx="5486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Charging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99886" y="4031741"/>
            <a:ext cx="65722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Original</a:t>
            </a:r>
            <a:r>
              <a:rPr sz="900" spc="-7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557583"/>
                </a:solidFill>
                <a:latin typeface="Arial MT"/>
                <a:cs typeface="Arial MT"/>
              </a:rPr>
              <a:t>load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20010" y="2667127"/>
            <a:ext cx="5486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A9C966"/>
                </a:solidFill>
                <a:latin typeface="Arial MT"/>
                <a:cs typeface="Arial MT"/>
              </a:rPr>
              <a:t>Charging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05603" y="2631389"/>
            <a:ext cx="70421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5" dirty="0">
                <a:solidFill>
                  <a:srgbClr val="A9C966"/>
                </a:solidFill>
                <a:latin typeface="Arial MT"/>
                <a:cs typeface="Arial MT"/>
              </a:rPr>
              <a:t>Discharging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847594" y="1786585"/>
            <a:ext cx="1105535" cy="345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255"/>
              </a:lnSpc>
              <a:spcBef>
                <a:spcPts val="105"/>
              </a:spcBef>
            </a:pPr>
            <a:r>
              <a:rPr sz="1050" dirty="0">
                <a:solidFill>
                  <a:srgbClr val="C0C0C0"/>
                </a:solidFill>
                <a:latin typeface="Arial MT"/>
                <a:cs typeface="Arial MT"/>
              </a:rPr>
              <a:t>Peak</a:t>
            </a:r>
            <a:r>
              <a:rPr sz="1050" spc="-50" dirty="0">
                <a:solidFill>
                  <a:srgbClr val="C0C0C0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0C0C0"/>
                </a:solidFill>
                <a:latin typeface="Arial MT"/>
                <a:cs typeface="Arial MT"/>
              </a:rPr>
              <a:t>clipped</a:t>
            </a:r>
            <a:r>
              <a:rPr sz="1050" spc="-60" dirty="0">
                <a:solidFill>
                  <a:srgbClr val="C0C0C0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0C0C0"/>
                </a:solidFill>
                <a:latin typeface="Arial MT"/>
                <a:cs typeface="Arial MT"/>
              </a:rPr>
              <a:t>at</a:t>
            </a:r>
            <a:r>
              <a:rPr sz="1050" spc="-55" dirty="0">
                <a:solidFill>
                  <a:srgbClr val="C0C0C0"/>
                </a:solidFill>
                <a:latin typeface="Arial MT"/>
                <a:cs typeface="Arial MT"/>
              </a:rPr>
              <a:t> </a:t>
            </a:r>
            <a:r>
              <a:rPr sz="1050" spc="-25" dirty="0">
                <a:solidFill>
                  <a:srgbClr val="C0C0C0"/>
                </a:solidFill>
                <a:latin typeface="Arial MT"/>
                <a:cs typeface="Arial MT"/>
              </a:rPr>
              <a:t>12</a:t>
            </a:r>
            <a:endParaRPr sz="1050">
              <a:latin typeface="Arial MT"/>
              <a:cs typeface="Arial MT"/>
            </a:endParaRPr>
          </a:p>
          <a:p>
            <a:pPr marL="13970" algn="ctr">
              <a:lnSpc>
                <a:spcPts val="1255"/>
              </a:lnSpc>
            </a:pPr>
            <a:r>
              <a:rPr sz="1050" spc="-25" dirty="0">
                <a:solidFill>
                  <a:srgbClr val="C0C0C0"/>
                </a:solidFill>
                <a:latin typeface="Arial MT"/>
                <a:cs typeface="Arial MT"/>
              </a:rPr>
              <a:t>MW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2543" y="1738376"/>
            <a:ext cx="165735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5" dirty="0">
                <a:solidFill>
                  <a:srgbClr val="557583"/>
                </a:solidFill>
                <a:latin typeface="Arial MT"/>
                <a:cs typeface="Arial MT"/>
              </a:rPr>
              <a:t>20</a:t>
            </a: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050" spc="-25" dirty="0">
                <a:solidFill>
                  <a:srgbClr val="557583"/>
                </a:solidFill>
                <a:latin typeface="Arial MT"/>
                <a:cs typeface="Arial MT"/>
              </a:rPr>
              <a:t>15</a:t>
            </a: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050" spc="-25" dirty="0">
                <a:solidFill>
                  <a:srgbClr val="557583"/>
                </a:solidFill>
                <a:latin typeface="Arial MT"/>
                <a:cs typeface="Arial MT"/>
              </a:rPr>
              <a:t>10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58088" y="2546350"/>
            <a:ext cx="142875" cy="7448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05"/>
              </a:spcBef>
            </a:pPr>
            <a:r>
              <a:rPr sz="1050" spc="-50" dirty="0">
                <a:solidFill>
                  <a:srgbClr val="557583"/>
                </a:solidFill>
                <a:latin typeface="Arial MT"/>
                <a:cs typeface="Arial MT"/>
              </a:rPr>
              <a:t>5</a:t>
            </a:r>
            <a:endParaRPr sz="1050">
              <a:latin typeface="Arial MT"/>
              <a:cs typeface="Arial MT"/>
            </a:endParaRPr>
          </a:p>
          <a:p>
            <a:pPr marL="33655">
              <a:lnSpc>
                <a:spcPct val="100000"/>
              </a:lnSpc>
              <a:spcBef>
                <a:spcPts val="900"/>
              </a:spcBef>
            </a:pPr>
            <a:r>
              <a:rPr sz="1050" spc="-50" dirty="0">
                <a:solidFill>
                  <a:srgbClr val="557583"/>
                </a:solidFill>
                <a:latin typeface="Arial MT"/>
                <a:cs typeface="Arial MT"/>
              </a:rPr>
              <a:t>0</a:t>
            </a: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-</a:t>
            </a:r>
            <a:r>
              <a:rPr sz="1050" spc="-50" dirty="0">
                <a:solidFill>
                  <a:srgbClr val="557583"/>
                </a:solidFill>
                <a:latin typeface="Arial MT"/>
                <a:cs typeface="Arial MT"/>
              </a:rPr>
              <a:t>5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453896" y="1578673"/>
            <a:ext cx="4203065" cy="3905250"/>
            <a:chOff x="1453896" y="1578673"/>
            <a:chExt cx="4203065" cy="3905250"/>
          </a:xfrm>
        </p:grpSpPr>
        <p:sp>
          <p:nvSpPr>
            <p:cNvPr id="27" name="object 27"/>
            <p:cNvSpPr/>
            <p:nvPr/>
          </p:nvSpPr>
          <p:spPr>
            <a:xfrm>
              <a:off x="5367528" y="1591056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733" y="0"/>
                  </a:lnTo>
                </a:path>
              </a:pathLst>
            </a:custGeom>
            <a:ln w="24384">
              <a:solidFill>
                <a:srgbClr val="A9C9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367528" y="1740407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733" y="0"/>
                  </a:lnTo>
                </a:path>
              </a:pathLst>
            </a:custGeom>
            <a:ln w="24384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367528" y="4114800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733" y="0"/>
                  </a:lnTo>
                </a:path>
              </a:pathLst>
            </a:custGeom>
            <a:ln w="24384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126991" y="4712208"/>
              <a:ext cx="198120" cy="0"/>
            </a:xfrm>
            <a:custGeom>
              <a:avLst/>
              <a:gdLst/>
              <a:ahLst/>
              <a:cxnLst/>
              <a:rect l="l" t="t" r="r" b="b"/>
              <a:pathLst>
                <a:path w="198120">
                  <a:moveTo>
                    <a:pt x="0" y="0"/>
                  </a:moveTo>
                  <a:lnTo>
                    <a:pt x="197993" y="0"/>
                  </a:lnTo>
                </a:path>
              </a:pathLst>
            </a:custGeom>
            <a:ln w="30480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047744" y="4663440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4" h="94614">
                  <a:moveTo>
                    <a:pt x="94487" y="0"/>
                  </a:moveTo>
                  <a:lnTo>
                    <a:pt x="0" y="47243"/>
                  </a:lnTo>
                  <a:lnTo>
                    <a:pt x="94487" y="94487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E21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23488" y="4443984"/>
              <a:ext cx="198120" cy="0"/>
            </a:xfrm>
            <a:custGeom>
              <a:avLst/>
              <a:gdLst/>
              <a:ahLst/>
              <a:cxnLst/>
              <a:rect l="l" t="t" r="r" b="b"/>
              <a:pathLst>
                <a:path w="198120">
                  <a:moveTo>
                    <a:pt x="0" y="0"/>
                  </a:moveTo>
                  <a:lnTo>
                    <a:pt x="197992" y="0"/>
                  </a:lnTo>
                </a:path>
              </a:pathLst>
            </a:custGeom>
            <a:ln w="30480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444240" y="4395215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4" h="94614">
                  <a:moveTo>
                    <a:pt x="94487" y="0"/>
                  </a:moveTo>
                  <a:lnTo>
                    <a:pt x="0" y="47243"/>
                  </a:lnTo>
                  <a:lnTo>
                    <a:pt x="94487" y="94487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A7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185416" y="5437632"/>
              <a:ext cx="198120" cy="0"/>
            </a:xfrm>
            <a:custGeom>
              <a:avLst/>
              <a:gdLst/>
              <a:ahLst/>
              <a:cxnLst/>
              <a:rect l="l" t="t" r="r" b="b"/>
              <a:pathLst>
                <a:path w="198119">
                  <a:moveTo>
                    <a:pt x="0" y="0"/>
                  </a:moveTo>
                  <a:lnTo>
                    <a:pt x="197992" y="0"/>
                  </a:lnTo>
                </a:path>
              </a:pathLst>
            </a:custGeom>
            <a:ln w="30480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106168" y="5388864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4" h="94614">
                  <a:moveTo>
                    <a:pt x="94487" y="0"/>
                  </a:moveTo>
                  <a:lnTo>
                    <a:pt x="0" y="47244"/>
                  </a:lnTo>
                  <a:lnTo>
                    <a:pt x="94487" y="94488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A7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490472" y="4364736"/>
              <a:ext cx="0" cy="999490"/>
            </a:xfrm>
            <a:custGeom>
              <a:avLst/>
              <a:gdLst/>
              <a:ahLst/>
              <a:cxnLst/>
              <a:rect l="l" t="t" r="r" b="b"/>
              <a:pathLst>
                <a:path h="999489">
                  <a:moveTo>
                    <a:pt x="0" y="999235"/>
                  </a:moveTo>
                  <a:lnTo>
                    <a:pt x="0" y="0"/>
                  </a:lnTo>
                </a:path>
              </a:pathLst>
            </a:custGeom>
            <a:ln w="12192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3896" y="5327903"/>
              <a:ext cx="76200" cy="7620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5700140" y="1495171"/>
            <a:ext cx="476884" cy="3079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557583"/>
                </a:solidFill>
                <a:latin typeface="Arial MT"/>
                <a:cs typeface="Arial MT"/>
              </a:rPr>
              <a:t>Battery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Net</a:t>
            </a:r>
            <a:r>
              <a:rPr sz="900" spc="-4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557583"/>
                </a:solidFill>
                <a:latin typeface="Arial MT"/>
                <a:cs typeface="Arial MT"/>
              </a:rPr>
              <a:t>Load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966586" y="5654141"/>
            <a:ext cx="31686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Time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527035" y="1257300"/>
            <a:ext cx="0" cy="4556760"/>
          </a:xfrm>
          <a:custGeom>
            <a:avLst/>
            <a:gdLst/>
            <a:ahLst/>
            <a:cxnLst/>
            <a:rect l="l" t="t" r="r" b="b"/>
            <a:pathLst>
              <a:path h="4556760">
                <a:moveTo>
                  <a:pt x="0" y="0"/>
                </a:moveTo>
                <a:lnTo>
                  <a:pt x="0" y="455676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018645" y="4072190"/>
            <a:ext cx="175260" cy="39306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Power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048502" y="3001517"/>
            <a:ext cx="31686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557583"/>
                </a:solidFill>
                <a:latin typeface="Arial MT"/>
                <a:cs typeface="Arial MT"/>
              </a:rPr>
              <a:t>Time</a:t>
            </a:r>
            <a:endParaRPr sz="1050">
              <a:latin typeface="Arial MT"/>
              <a:cs typeface="Arial MT"/>
            </a:endParaRPr>
          </a:p>
        </p:txBody>
      </p:sp>
      <p:pic>
        <p:nvPicPr>
          <p:cNvPr id="43" name="object 4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4191" y="3730752"/>
            <a:ext cx="5730240" cy="2136648"/>
          </a:xfrm>
          <a:prstGeom prst="rect">
            <a:avLst/>
          </a:prstGeom>
        </p:spPr>
      </p:pic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1CE27C25-AA0F-26C3-6E17-5A48FF44C4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126" y="200990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object 13">
            <a:extLst>
              <a:ext uri="{FF2B5EF4-FFF2-40B4-BE49-F238E27FC236}">
                <a16:creationId xmlns:a16="http://schemas.microsoft.com/office/drawing/2014/main" id="{053D57A6-0929-96EE-50A3-F95B081893E2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423" rIns="0" bIns="0" rtlCol="0">
            <a:spAutoFit/>
          </a:bodyPr>
          <a:lstStyle/>
          <a:p>
            <a:pPr marL="279400">
              <a:lnSpc>
                <a:spcPct val="100000"/>
              </a:lnSpc>
              <a:spcBef>
                <a:spcPts val="105"/>
              </a:spcBef>
            </a:pPr>
            <a:r>
              <a:rPr dirty="0"/>
              <a:t>PEPPER</a:t>
            </a:r>
            <a:r>
              <a:rPr spc="-155" dirty="0"/>
              <a:t> </a:t>
            </a:r>
            <a:r>
              <a:rPr spc="-145" dirty="0"/>
              <a:t>MOTION`S</a:t>
            </a:r>
            <a:r>
              <a:rPr spc="-25" dirty="0"/>
              <a:t> </a:t>
            </a:r>
            <a:r>
              <a:rPr spc="-80" dirty="0"/>
              <a:t>VALUE</a:t>
            </a:r>
            <a:r>
              <a:rPr spc="-155" dirty="0"/>
              <a:t> </a:t>
            </a:r>
            <a:r>
              <a:rPr spc="-10" dirty="0"/>
              <a:t>PROPOSITION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81623" y="3204598"/>
            <a:ext cx="1139222" cy="93038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082666" y="3024327"/>
            <a:ext cx="3060065" cy="1162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322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Arial"/>
                <a:cs typeface="Arial"/>
              </a:rPr>
              <a:t>Financing</a:t>
            </a:r>
            <a:endParaRPr sz="20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151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Our</a:t>
            </a:r>
            <a:r>
              <a:rPr sz="1400" spc="-6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balance</a:t>
            </a:r>
            <a:r>
              <a:rPr sz="1400" spc="-7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sheet</a:t>
            </a:r>
            <a:r>
              <a:rPr sz="1400" spc="-5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and</a:t>
            </a:r>
            <a:r>
              <a:rPr sz="1400" spc="-8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low</a:t>
            </a:r>
            <a:r>
              <a:rPr sz="1400" spc="-4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cost</a:t>
            </a:r>
            <a:r>
              <a:rPr sz="1400" spc="-7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25" dirty="0">
                <a:solidFill>
                  <a:srgbClr val="0F171F"/>
                </a:solidFill>
                <a:latin typeface="Arial MT"/>
                <a:cs typeface="Arial MT"/>
              </a:rPr>
              <a:t>of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capital</a:t>
            </a:r>
            <a:r>
              <a:rPr sz="1400" spc="-6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allows</a:t>
            </a:r>
            <a:r>
              <a:rPr sz="1400" spc="-2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variety</a:t>
            </a:r>
            <a:r>
              <a:rPr sz="1400" spc="-5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of</a:t>
            </a:r>
            <a:r>
              <a:rPr sz="1400" spc="-6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financing</a:t>
            </a:r>
            <a:r>
              <a:rPr sz="1400" spc="-7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25" dirty="0">
                <a:solidFill>
                  <a:srgbClr val="0F171F"/>
                </a:solidFill>
                <a:latin typeface="Arial MT"/>
                <a:cs typeface="Arial MT"/>
              </a:rPr>
              <a:t>to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meet</a:t>
            </a:r>
            <a:r>
              <a:rPr sz="1400" spc="-6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customer</a:t>
            </a:r>
            <a:r>
              <a:rPr sz="1400" spc="-7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needs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99212" y="4940530"/>
            <a:ext cx="880743" cy="112221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119364" y="4973192"/>
            <a:ext cx="3237230" cy="11620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63220">
              <a:lnSpc>
                <a:spcPct val="100000"/>
              </a:lnSpc>
              <a:spcBef>
                <a:spcPts val="90"/>
              </a:spcBef>
            </a:pPr>
            <a:r>
              <a:rPr sz="2000" b="1" spc="-25" dirty="0">
                <a:latin typeface="Arial"/>
                <a:cs typeface="Arial"/>
              </a:rPr>
              <a:t>EPC</a:t>
            </a:r>
            <a:endParaRPr sz="20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1515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Ability</a:t>
            </a:r>
            <a:r>
              <a:rPr sz="1400" spc="-7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to</a:t>
            </a:r>
            <a:r>
              <a:rPr sz="1400" spc="-7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execute</a:t>
            </a:r>
            <a:r>
              <a:rPr sz="1400" spc="-3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both</a:t>
            </a:r>
            <a:r>
              <a:rPr sz="1400" spc="-5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union</a:t>
            </a:r>
            <a:r>
              <a:rPr sz="1400" spc="-7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and</a:t>
            </a:r>
            <a:r>
              <a:rPr sz="1400" spc="-5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F171F"/>
                </a:solidFill>
                <a:latin typeface="Arial MT"/>
                <a:cs typeface="Arial MT"/>
              </a:rPr>
              <a:t>non-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union</a:t>
            </a:r>
            <a:r>
              <a:rPr sz="1400" spc="-4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EPC</a:t>
            </a:r>
            <a:r>
              <a:rPr sz="1400" spc="-3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projects</a:t>
            </a:r>
            <a:r>
              <a:rPr sz="1400" spc="-6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using</a:t>
            </a:r>
            <a:r>
              <a:rPr sz="1400" spc="-4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F171F"/>
                </a:solidFill>
                <a:latin typeface="Arial MT"/>
                <a:cs typeface="Arial MT"/>
              </a:rPr>
              <a:t>in-house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capabilities</a:t>
            </a:r>
            <a:r>
              <a:rPr sz="1400" spc="-5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and</a:t>
            </a:r>
            <a:r>
              <a:rPr sz="1400" spc="-5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partners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04072" y="1339037"/>
            <a:ext cx="3059430" cy="1162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307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latin typeface="Arial"/>
                <a:cs typeface="Arial"/>
              </a:rPr>
              <a:t>Cost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Effective</a:t>
            </a:r>
            <a:endParaRPr sz="20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1515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Strong</a:t>
            </a:r>
            <a:r>
              <a:rPr sz="1400" spc="-6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global</a:t>
            </a:r>
            <a:r>
              <a:rPr sz="1400" spc="-3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supply</a:t>
            </a:r>
            <a:r>
              <a:rPr sz="1400" spc="-5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chain</a:t>
            </a:r>
            <a:r>
              <a:rPr sz="1400" spc="-6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partners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and</a:t>
            </a:r>
            <a:r>
              <a:rPr sz="1400" spc="-6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scale</a:t>
            </a:r>
            <a:r>
              <a:rPr sz="1400" spc="-4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delivering</a:t>
            </a:r>
            <a:r>
              <a:rPr sz="1400" spc="-4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cost</a:t>
            </a:r>
            <a:r>
              <a:rPr sz="1400" spc="-6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effective solutions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7416" y="1249680"/>
            <a:ext cx="1167383" cy="117043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5551" y="4921539"/>
            <a:ext cx="1014769" cy="113886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105914" y="4705553"/>
            <a:ext cx="2691130" cy="16040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3705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Arial"/>
                <a:cs typeface="Arial"/>
              </a:rPr>
              <a:t>Long-</a:t>
            </a:r>
            <a:r>
              <a:rPr sz="2000" b="1" spc="-75" dirty="0">
                <a:latin typeface="Arial"/>
                <a:cs typeface="Arial"/>
              </a:rPr>
              <a:t>Term</a:t>
            </a:r>
            <a:r>
              <a:rPr sz="2000" b="1" spc="-1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Service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1515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Performance</a:t>
            </a:r>
            <a:r>
              <a:rPr sz="1400" spc="-8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guarantee</a:t>
            </a:r>
            <a:endParaRPr sz="140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Remote</a:t>
            </a:r>
            <a:r>
              <a:rPr sz="1400" spc="-7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monitoring</a:t>
            </a:r>
            <a:endParaRPr sz="140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Operation</a:t>
            </a:r>
            <a:r>
              <a:rPr sz="1400" spc="-7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support</a:t>
            </a:r>
            <a:endParaRPr sz="140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Spare</a:t>
            </a:r>
            <a:r>
              <a:rPr sz="1400" spc="-7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part</a:t>
            </a:r>
            <a:r>
              <a:rPr sz="1400" spc="-9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management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3504" y="1588008"/>
            <a:ext cx="1167383" cy="97192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335783" y="1241882"/>
            <a:ext cx="229552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latin typeface="Arial"/>
                <a:cs typeface="Arial"/>
              </a:rPr>
              <a:t>System</a:t>
            </a:r>
            <a:r>
              <a:rPr sz="2000" b="1" spc="-12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Integration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86533" y="1765554"/>
            <a:ext cx="4114165" cy="878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Optimal</a:t>
            </a:r>
            <a:r>
              <a:rPr sz="1400" spc="-7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System</a:t>
            </a:r>
            <a:r>
              <a:rPr sz="1400" spc="-1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design</a:t>
            </a:r>
            <a:endParaRPr sz="140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Supply</a:t>
            </a:r>
            <a:r>
              <a:rPr sz="1400" spc="-4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of</a:t>
            </a:r>
            <a:r>
              <a:rPr sz="1400" spc="-7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components</a:t>
            </a:r>
            <a:r>
              <a:rPr sz="1400" spc="-7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for</a:t>
            </a:r>
            <a:r>
              <a:rPr sz="1400" spc="-8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long</a:t>
            </a:r>
            <a:r>
              <a:rPr sz="1400" spc="-8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term</a:t>
            </a:r>
            <a:r>
              <a:rPr sz="1400" spc="-5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performance</a:t>
            </a:r>
            <a:endParaRPr sz="140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Integration</a:t>
            </a:r>
            <a:r>
              <a:rPr sz="1400" spc="-7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of</a:t>
            </a:r>
            <a:r>
              <a:rPr sz="1400" spc="-9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Tier1</a:t>
            </a:r>
            <a:r>
              <a:rPr sz="1400" spc="-85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battery</a:t>
            </a:r>
            <a:r>
              <a:rPr sz="1400" spc="-6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F171F"/>
                </a:solidFill>
                <a:latin typeface="Arial MT"/>
                <a:cs typeface="Arial MT"/>
              </a:rPr>
              <a:t>and</a:t>
            </a:r>
            <a:r>
              <a:rPr sz="1400" spc="-70" dirty="0">
                <a:solidFill>
                  <a:srgbClr val="0F171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inverter</a:t>
            </a:r>
            <a:endParaRPr sz="1400">
              <a:latin typeface="Arial MT"/>
              <a:cs typeface="Arial MT"/>
            </a:endParaRPr>
          </a:p>
          <a:p>
            <a:pPr marL="299085">
              <a:lnSpc>
                <a:spcPct val="100000"/>
              </a:lnSpc>
            </a:pPr>
            <a:r>
              <a:rPr sz="1400" spc="-10" dirty="0">
                <a:solidFill>
                  <a:srgbClr val="0F171F"/>
                </a:solidFill>
                <a:latin typeface="Arial MT"/>
                <a:cs typeface="Arial MT"/>
              </a:rPr>
              <a:t>manufacturers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59864" y="1301496"/>
            <a:ext cx="228600" cy="24993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29600" y="1429511"/>
            <a:ext cx="225551" cy="24688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87111" y="3127248"/>
            <a:ext cx="228600" cy="24993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90927" y="4779264"/>
            <a:ext cx="228600" cy="24993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25968" y="5029200"/>
            <a:ext cx="225551" cy="249936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F5D6736-CE0A-5EAC-1913-203D4AB5BF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293" y="151258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object 13">
            <a:extLst>
              <a:ext uri="{FF2B5EF4-FFF2-40B4-BE49-F238E27FC236}">
                <a16:creationId xmlns:a16="http://schemas.microsoft.com/office/drawing/2014/main" id="{2648307F-1063-C36A-4A52-A1E0AF8473AA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02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PEPPER</a:t>
            </a:r>
            <a:r>
              <a:rPr spc="-190" dirty="0"/>
              <a:t> </a:t>
            </a:r>
            <a:r>
              <a:rPr spc="-125" dirty="0"/>
              <a:t>MOTION`S</a:t>
            </a:r>
            <a:r>
              <a:rPr spc="-180" dirty="0"/>
              <a:t> </a:t>
            </a:r>
            <a:r>
              <a:rPr spc="-25" dirty="0"/>
              <a:t>PERFORMANCE</a:t>
            </a:r>
            <a:r>
              <a:rPr spc="-50" dirty="0"/>
              <a:t> </a:t>
            </a:r>
            <a:r>
              <a:rPr spc="-10" dirty="0"/>
              <a:t>GUARANTEES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dirty="0"/>
              <a:t>Energy</a:t>
            </a:r>
            <a:r>
              <a:rPr spc="-75" dirty="0"/>
              <a:t> </a:t>
            </a:r>
            <a:r>
              <a:rPr spc="-10" dirty="0"/>
              <a:t>Capacity</a:t>
            </a:r>
            <a:r>
              <a:rPr spc="-85" dirty="0"/>
              <a:t> </a:t>
            </a:r>
            <a:r>
              <a:rPr spc="-10" dirty="0"/>
              <a:t>Guarantee:</a:t>
            </a:r>
          </a:p>
          <a:p>
            <a:pPr marL="462915" marR="6985" indent="-450850" algn="just">
              <a:lnSpc>
                <a:spcPct val="120000"/>
              </a:lnSpc>
              <a:spcBef>
                <a:spcPts val="360"/>
              </a:spcBef>
              <a:buClr>
                <a:srgbClr val="C20017"/>
              </a:buClr>
              <a:buFont typeface="Symbol"/>
              <a:buChar char=""/>
              <a:tabLst>
                <a:tab pos="466725" algn="l"/>
              </a:tabLst>
            </a:pPr>
            <a:r>
              <a:rPr b="0" dirty="0">
                <a:latin typeface="Arial MT"/>
                <a:cs typeface="Arial MT"/>
              </a:rPr>
              <a:t>The</a:t>
            </a:r>
            <a:r>
              <a:rPr b="0" spc="28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Energy</a:t>
            </a:r>
            <a:r>
              <a:rPr b="0" spc="26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Capacity</a:t>
            </a:r>
            <a:r>
              <a:rPr b="0" spc="2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Guarantee</a:t>
            </a:r>
            <a:r>
              <a:rPr b="0" spc="28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gives</a:t>
            </a:r>
            <a:r>
              <a:rPr b="0" spc="26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maximum</a:t>
            </a:r>
            <a:r>
              <a:rPr b="0" spc="30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acceptable</a:t>
            </a:r>
            <a:r>
              <a:rPr b="0" spc="28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reduction</a:t>
            </a:r>
            <a:r>
              <a:rPr b="0" spc="285" dirty="0">
                <a:latin typeface="Arial MT"/>
                <a:cs typeface="Arial MT"/>
              </a:rPr>
              <a:t> </a:t>
            </a:r>
            <a:r>
              <a:rPr b="0" spc="-25" dirty="0">
                <a:latin typeface="Arial MT"/>
                <a:cs typeface="Arial MT"/>
              </a:rPr>
              <a:t>in 	</a:t>
            </a:r>
            <a:r>
              <a:rPr b="0" dirty="0">
                <a:latin typeface="Arial MT"/>
                <a:cs typeface="Arial MT"/>
              </a:rPr>
              <a:t>system</a:t>
            </a:r>
            <a:r>
              <a:rPr b="0" spc="18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energy</a:t>
            </a:r>
            <a:r>
              <a:rPr b="0" spc="15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capacity</a:t>
            </a:r>
            <a:r>
              <a:rPr b="0" spc="14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as</a:t>
            </a:r>
            <a:r>
              <a:rPr b="0" spc="18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</a:t>
            </a:r>
            <a:r>
              <a:rPr b="0" spc="1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function</a:t>
            </a:r>
            <a:r>
              <a:rPr b="0" spc="22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of</a:t>
            </a:r>
            <a:r>
              <a:rPr b="0" spc="1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time</a:t>
            </a:r>
            <a:r>
              <a:rPr b="0" spc="1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and</a:t>
            </a:r>
            <a:r>
              <a:rPr b="0" spc="19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as</a:t>
            </a:r>
            <a:r>
              <a:rPr b="0" spc="17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</a:t>
            </a:r>
            <a:r>
              <a:rPr b="0" spc="1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function</a:t>
            </a:r>
            <a:r>
              <a:rPr b="0" spc="17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of</a:t>
            </a:r>
            <a:r>
              <a:rPr b="0" spc="17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system 	usage.</a:t>
            </a: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pc="-25" dirty="0"/>
              <a:t>Availability</a:t>
            </a:r>
            <a:r>
              <a:rPr spc="5" dirty="0"/>
              <a:t> </a:t>
            </a:r>
            <a:r>
              <a:rPr spc="-10" dirty="0"/>
              <a:t>Guarantee:</a:t>
            </a:r>
          </a:p>
          <a:p>
            <a:pPr marL="466725" indent="-454025">
              <a:lnSpc>
                <a:spcPct val="100000"/>
              </a:lnSpc>
              <a:spcBef>
                <a:spcPts val="815"/>
              </a:spcBef>
              <a:buClr>
                <a:srgbClr val="C20017"/>
              </a:buClr>
              <a:buFont typeface="Symbol"/>
              <a:buChar char=""/>
              <a:tabLst>
                <a:tab pos="466725" algn="l"/>
              </a:tabLst>
            </a:pPr>
            <a:r>
              <a:rPr b="0" dirty="0">
                <a:latin typeface="Arial MT"/>
                <a:cs typeface="Arial MT"/>
              </a:rPr>
              <a:t>Energy</a:t>
            </a:r>
            <a:r>
              <a:rPr b="0" spc="-4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available</a:t>
            </a:r>
            <a:r>
              <a:rPr b="0" spc="-3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for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charge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and</a:t>
            </a:r>
            <a:r>
              <a:rPr b="0" spc="-4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discharge</a:t>
            </a:r>
            <a:r>
              <a:rPr b="0" spc="-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as</a:t>
            </a:r>
            <a:r>
              <a:rPr b="0" spc="-3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percentage</a:t>
            </a:r>
            <a:r>
              <a:rPr b="0" spc="-5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of</a:t>
            </a:r>
            <a:r>
              <a:rPr b="0" spc="-5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time.</a:t>
            </a: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pc="-10" dirty="0"/>
              <a:t>Round</a:t>
            </a:r>
            <a:r>
              <a:rPr spc="-35" dirty="0"/>
              <a:t> Trip</a:t>
            </a:r>
            <a:r>
              <a:rPr spc="-65" dirty="0"/>
              <a:t> </a:t>
            </a:r>
            <a:r>
              <a:rPr spc="-10" dirty="0"/>
              <a:t>Efficiency</a:t>
            </a:r>
            <a:r>
              <a:rPr spc="-55" dirty="0"/>
              <a:t> </a:t>
            </a:r>
            <a:r>
              <a:rPr spc="-10" dirty="0"/>
              <a:t>(RTE):</a:t>
            </a:r>
          </a:p>
          <a:p>
            <a:pPr marL="462915" marR="5080" indent="-450850" algn="just">
              <a:lnSpc>
                <a:spcPct val="120100"/>
              </a:lnSpc>
              <a:spcBef>
                <a:spcPts val="360"/>
              </a:spcBef>
              <a:buClr>
                <a:srgbClr val="C20017"/>
              </a:buClr>
              <a:buFont typeface="Symbol"/>
              <a:buChar char=""/>
              <a:tabLst>
                <a:tab pos="466725" algn="l"/>
              </a:tabLst>
            </a:pPr>
            <a:r>
              <a:rPr b="0" dirty="0">
                <a:latin typeface="Arial MT"/>
                <a:cs typeface="Arial MT"/>
              </a:rPr>
              <a:t>RTE</a:t>
            </a:r>
            <a:r>
              <a:rPr b="0" spc="254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is</a:t>
            </a:r>
            <a:r>
              <a:rPr b="0" spc="25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defined</a:t>
            </a:r>
            <a:r>
              <a:rPr b="0" spc="2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as</a:t>
            </a:r>
            <a:r>
              <a:rPr b="0" spc="25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24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ratio</a:t>
            </a:r>
            <a:r>
              <a:rPr b="0" spc="26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between</a:t>
            </a:r>
            <a:r>
              <a:rPr b="0" spc="2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24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energy</a:t>
            </a:r>
            <a:r>
              <a:rPr b="0" spc="254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charged</a:t>
            </a:r>
            <a:r>
              <a:rPr b="0" spc="26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and</a:t>
            </a:r>
            <a:r>
              <a:rPr b="0" spc="2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24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energy 	</a:t>
            </a:r>
            <a:r>
              <a:rPr b="0" dirty="0">
                <a:latin typeface="Arial MT"/>
                <a:cs typeface="Arial MT"/>
              </a:rPr>
              <a:t>discharged</a:t>
            </a:r>
            <a:r>
              <a:rPr b="0" spc="7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from</a:t>
            </a:r>
            <a:r>
              <a:rPr b="0" spc="10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9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BESS.</a:t>
            </a:r>
            <a:r>
              <a:rPr b="0" spc="10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It</a:t>
            </a:r>
            <a:r>
              <a:rPr b="0" spc="9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is</a:t>
            </a:r>
            <a:r>
              <a:rPr b="0" spc="9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generally</a:t>
            </a:r>
            <a:r>
              <a:rPr b="0" spc="8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measured</a:t>
            </a:r>
            <a:r>
              <a:rPr b="0" spc="9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at</a:t>
            </a:r>
            <a:r>
              <a:rPr b="0" spc="9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8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point</a:t>
            </a:r>
            <a:r>
              <a:rPr b="0" spc="90" dirty="0">
                <a:latin typeface="Arial MT"/>
                <a:cs typeface="Arial MT"/>
              </a:rPr>
              <a:t>  </a:t>
            </a:r>
            <a:r>
              <a:rPr b="0" spc="-25" dirty="0">
                <a:latin typeface="Arial MT"/>
                <a:cs typeface="Arial MT"/>
              </a:rPr>
              <a:t>of 	</a:t>
            </a:r>
            <a:r>
              <a:rPr b="0" spc="-10" dirty="0">
                <a:latin typeface="Arial MT"/>
                <a:cs typeface="Arial MT"/>
              </a:rPr>
              <a:t>interconnection.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1815" y="6088176"/>
            <a:ext cx="79521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Performance</a:t>
            </a:r>
            <a:r>
              <a:rPr sz="1100" spc="-1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guarantees</a:t>
            </a:r>
            <a:r>
              <a:rPr sz="1100" spc="-1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are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dependent</a:t>
            </a:r>
            <a:r>
              <a:rPr sz="1100" spc="-9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on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final</a:t>
            </a:r>
            <a:r>
              <a:rPr sz="1100" spc="-8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selection</a:t>
            </a:r>
            <a:r>
              <a:rPr sz="1100" spc="-7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of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battery</a:t>
            </a:r>
            <a:r>
              <a:rPr sz="1100" spc="-1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technology,</a:t>
            </a:r>
            <a:r>
              <a:rPr sz="1100" spc="-9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power</a:t>
            </a:r>
            <a:r>
              <a:rPr sz="1100" spc="-6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conversion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systems,</a:t>
            </a:r>
            <a:r>
              <a:rPr sz="1100" spc="-1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SCADA </a:t>
            </a:r>
            <a:r>
              <a:rPr sz="1100" spc="-10" dirty="0">
                <a:latin typeface="Arial MT"/>
                <a:cs typeface="Arial MT"/>
              </a:rPr>
              <a:t>systems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E523F0-9873-4022-7C02-822128DFC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126" y="81355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bject 13">
            <a:extLst>
              <a:ext uri="{FF2B5EF4-FFF2-40B4-BE49-F238E27FC236}">
                <a16:creationId xmlns:a16="http://schemas.microsoft.com/office/drawing/2014/main" id="{10236938-3FF4-6F19-2A1D-75B338D01D44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944880"/>
            <a:ext cx="5459095" cy="5221605"/>
            <a:chOff x="478536" y="944880"/>
            <a:chExt cx="5459095" cy="5221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536" y="944880"/>
              <a:ext cx="1648100" cy="52212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2248" y="2602991"/>
              <a:ext cx="2959607" cy="295046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87951" y="1456944"/>
              <a:ext cx="1746250" cy="1746250"/>
            </a:xfrm>
            <a:custGeom>
              <a:avLst/>
              <a:gdLst/>
              <a:ahLst/>
              <a:cxnLst/>
              <a:rect l="l" t="t" r="r" b="b"/>
              <a:pathLst>
                <a:path w="1746250" h="1746250">
                  <a:moveTo>
                    <a:pt x="0" y="872997"/>
                  </a:moveTo>
                  <a:lnTo>
                    <a:pt x="1270" y="825118"/>
                  </a:lnTo>
                  <a:lnTo>
                    <a:pt x="5080" y="777875"/>
                  </a:lnTo>
                  <a:lnTo>
                    <a:pt x="11430" y="731392"/>
                  </a:lnTo>
                  <a:lnTo>
                    <a:pt x="20193" y="685800"/>
                  </a:lnTo>
                  <a:lnTo>
                    <a:pt x="31242" y="640968"/>
                  </a:lnTo>
                  <a:lnTo>
                    <a:pt x="44450" y="597153"/>
                  </a:lnTo>
                  <a:lnTo>
                    <a:pt x="60071" y="554227"/>
                  </a:lnTo>
                  <a:lnTo>
                    <a:pt x="77724" y="512444"/>
                  </a:lnTo>
                  <a:lnTo>
                    <a:pt x="97409" y="471804"/>
                  </a:lnTo>
                  <a:lnTo>
                    <a:pt x="119252" y="432434"/>
                  </a:lnTo>
                  <a:lnTo>
                    <a:pt x="142875" y="394207"/>
                  </a:lnTo>
                  <a:lnTo>
                    <a:pt x="168401" y="357504"/>
                  </a:lnTo>
                  <a:lnTo>
                    <a:pt x="195834" y="322071"/>
                  </a:lnTo>
                  <a:lnTo>
                    <a:pt x="224917" y="288163"/>
                  </a:lnTo>
                  <a:lnTo>
                    <a:pt x="255650" y="255650"/>
                  </a:lnTo>
                  <a:lnTo>
                    <a:pt x="288163" y="224916"/>
                  </a:lnTo>
                  <a:lnTo>
                    <a:pt x="322072" y="195833"/>
                  </a:lnTo>
                  <a:lnTo>
                    <a:pt x="357505" y="168401"/>
                  </a:lnTo>
                  <a:lnTo>
                    <a:pt x="394208" y="142875"/>
                  </a:lnTo>
                  <a:lnTo>
                    <a:pt x="432435" y="119252"/>
                  </a:lnTo>
                  <a:lnTo>
                    <a:pt x="471805" y="97408"/>
                  </a:lnTo>
                  <a:lnTo>
                    <a:pt x="512445" y="77723"/>
                  </a:lnTo>
                  <a:lnTo>
                    <a:pt x="554227" y="60070"/>
                  </a:lnTo>
                  <a:lnTo>
                    <a:pt x="597153" y="44450"/>
                  </a:lnTo>
                  <a:lnTo>
                    <a:pt x="640969" y="31241"/>
                  </a:lnTo>
                  <a:lnTo>
                    <a:pt x="685800" y="20192"/>
                  </a:lnTo>
                  <a:lnTo>
                    <a:pt x="731393" y="11429"/>
                  </a:lnTo>
                  <a:lnTo>
                    <a:pt x="777875" y="5079"/>
                  </a:lnTo>
                  <a:lnTo>
                    <a:pt x="825119" y="1269"/>
                  </a:lnTo>
                  <a:lnTo>
                    <a:pt x="872998" y="0"/>
                  </a:lnTo>
                  <a:lnTo>
                    <a:pt x="921003" y="1269"/>
                  </a:lnTo>
                  <a:lnTo>
                    <a:pt x="968248" y="5079"/>
                  </a:lnTo>
                  <a:lnTo>
                    <a:pt x="1014730" y="11429"/>
                  </a:lnTo>
                  <a:lnTo>
                    <a:pt x="1060323" y="20192"/>
                  </a:lnTo>
                  <a:lnTo>
                    <a:pt x="1105153" y="31241"/>
                  </a:lnTo>
                  <a:lnTo>
                    <a:pt x="1148969" y="44450"/>
                  </a:lnTo>
                  <a:lnTo>
                    <a:pt x="1191895" y="60070"/>
                  </a:lnTo>
                  <a:lnTo>
                    <a:pt x="1233677" y="77723"/>
                  </a:lnTo>
                  <a:lnTo>
                    <a:pt x="1274318" y="97408"/>
                  </a:lnTo>
                  <a:lnTo>
                    <a:pt x="1313688" y="119252"/>
                  </a:lnTo>
                  <a:lnTo>
                    <a:pt x="1351914" y="142875"/>
                  </a:lnTo>
                  <a:lnTo>
                    <a:pt x="1388618" y="168401"/>
                  </a:lnTo>
                  <a:lnTo>
                    <a:pt x="1424051" y="195833"/>
                  </a:lnTo>
                  <a:lnTo>
                    <a:pt x="1457960" y="224916"/>
                  </a:lnTo>
                  <a:lnTo>
                    <a:pt x="1490345" y="255650"/>
                  </a:lnTo>
                  <a:lnTo>
                    <a:pt x="1521206" y="288163"/>
                  </a:lnTo>
                  <a:lnTo>
                    <a:pt x="1550289" y="322071"/>
                  </a:lnTo>
                  <a:lnTo>
                    <a:pt x="1577721" y="357504"/>
                  </a:lnTo>
                  <a:lnTo>
                    <a:pt x="1603248" y="394207"/>
                  </a:lnTo>
                  <a:lnTo>
                    <a:pt x="1626870" y="432434"/>
                  </a:lnTo>
                  <a:lnTo>
                    <a:pt x="1648714" y="471804"/>
                  </a:lnTo>
                  <a:lnTo>
                    <a:pt x="1668399" y="512444"/>
                  </a:lnTo>
                  <a:lnTo>
                    <a:pt x="1686052" y="554227"/>
                  </a:lnTo>
                  <a:lnTo>
                    <a:pt x="1701673" y="597153"/>
                  </a:lnTo>
                  <a:lnTo>
                    <a:pt x="1714881" y="640968"/>
                  </a:lnTo>
                  <a:lnTo>
                    <a:pt x="1725930" y="685800"/>
                  </a:lnTo>
                  <a:lnTo>
                    <a:pt x="1734693" y="731392"/>
                  </a:lnTo>
                  <a:lnTo>
                    <a:pt x="1741043" y="777875"/>
                  </a:lnTo>
                  <a:lnTo>
                    <a:pt x="1744852" y="825118"/>
                  </a:lnTo>
                  <a:lnTo>
                    <a:pt x="1746123" y="872997"/>
                  </a:lnTo>
                  <a:lnTo>
                    <a:pt x="1744852" y="921003"/>
                  </a:lnTo>
                  <a:lnTo>
                    <a:pt x="1741043" y="968247"/>
                  </a:lnTo>
                  <a:lnTo>
                    <a:pt x="1734693" y="1014729"/>
                  </a:lnTo>
                  <a:lnTo>
                    <a:pt x="1725930" y="1060322"/>
                  </a:lnTo>
                  <a:lnTo>
                    <a:pt x="1714881" y="1105153"/>
                  </a:lnTo>
                  <a:lnTo>
                    <a:pt x="1701673" y="1148968"/>
                  </a:lnTo>
                  <a:lnTo>
                    <a:pt x="1686052" y="1191894"/>
                  </a:lnTo>
                  <a:lnTo>
                    <a:pt x="1668399" y="1233677"/>
                  </a:lnTo>
                  <a:lnTo>
                    <a:pt x="1648714" y="1274317"/>
                  </a:lnTo>
                  <a:lnTo>
                    <a:pt x="1626870" y="1313688"/>
                  </a:lnTo>
                  <a:lnTo>
                    <a:pt x="1603248" y="1351914"/>
                  </a:lnTo>
                  <a:lnTo>
                    <a:pt x="1577721" y="1388617"/>
                  </a:lnTo>
                  <a:lnTo>
                    <a:pt x="1550289" y="1424051"/>
                  </a:lnTo>
                  <a:lnTo>
                    <a:pt x="1521206" y="1457959"/>
                  </a:lnTo>
                  <a:lnTo>
                    <a:pt x="1490345" y="1490344"/>
                  </a:lnTo>
                  <a:lnTo>
                    <a:pt x="1457960" y="1521205"/>
                  </a:lnTo>
                  <a:lnTo>
                    <a:pt x="1424051" y="1550289"/>
                  </a:lnTo>
                  <a:lnTo>
                    <a:pt x="1388618" y="1577720"/>
                  </a:lnTo>
                  <a:lnTo>
                    <a:pt x="1351914" y="1603247"/>
                  </a:lnTo>
                  <a:lnTo>
                    <a:pt x="1313688" y="1626869"/>
                  </a:lnTo>
                  <a:lnTo>
                    <a:pt x="1274318" y="1648714"/>
                  </a:lnTo>
                  <a:lnTo>
                    <a:pt x="1233677" y="1668398"/>
                  </a:lnTo>
                  <a:lnTo>
                    <a:pt x="1191895" y="1686052"/>
                  </a:lnTo>
                  <a:lnTo>
                    <a:pt x="1148969" y="1701672"/>
                  </a:lnTo>
                  <a:lnTo>
                    <a:pt x="1105153" y="1714880"/>
                  </a:lnTo>
                  <a:lnTo>
                    <a:pt x="1060323" y="1725929"/>
                  </a:lnTo>
                  <a:lnTo>
                    <a:pt x="1014730" y="1734692"/>
                  </a:lnTo>
                  <a:lnTo>
                    <a:pt x="968248" y="1741042"/>
                  </a:lnTo>
                  <a:lnTo>
                    <a:pt x="921003" y="1744852"/>
                  </a:lnTo>
                  <a:lnTo>
                    <a:pt x="872998" y="1746122"/>
                  </a:lnTo>
                  <a:lnTo>
                    <a:pt x="825119" y="1744852"/>
                  </a:lnTo>
                  <a:lnTo>
                    <a:pt x="777875" y="1741042"/>
                  </a:lnTo>
                  <a:lnTo>
                    <a:pt x="731393" y="1734692"/>
                  </a:lnTo>
                  <a:lnTo>
                    <a:pt x="685800" y="1725929"/>
                  </a:lnTo>
                  <a:lnTo>
                    <a:pt x="640969" y="1714880"/>
                  </a:lnTo>
                  <a:lnTo>
                    <a:pt x="597153" y="1701672"/>
                  </a:lnTo>
                  <a:lnTo>
                    <a:pt x="554227" y="1686052"/>
                  </a:lnTo>
                  <a:lnTo>
                    <a:pt x="512445" y="1668398"/>
                  </a:lnTo>
                  <a:lnTo>
                    <a:pt x="471805" y="1648714"/>
                  </a:lnTo>
                  <a:lnTo>
                    <a:pt x="432435" y="1626869"/>
                  </a:lnTo>
                  <a:lnTo>
                    <a:pt x="394208" y="1603247"/>
                  </a:lnTo>
                  <a:lnTo>
                    <a:pt x="357505" y="1577720"/>
                  </a:lnTo>
                  <a:lnTo>
                    <a:pt x="322072" y="1550289"/>
                  </a:lnTo>
                  <a:lnTo>
                    <a:pt x="288163" y="1521205"/>
                  </a:lnTo>
                  <a:lnTo>
                    <a:pt x="255650" y="1490344"/>
                  </a:lnTo>
                  <a:lnTo>
                    <a:pt x="224917" y="1457959"/>
                  </a:lnTo>
                  <a:lnTo>
                    <a:pt x="195834" y="1424051"/>
                  </a:lnTo>
                  <a:lnTo>
                    <a:pt x="168401" y="1388617"/>
                  </a:lnTo>
                  <a:lnTo>
                    <a:pt x="142875" y="1351914"/>
                  </a:lnTo>
                  <a:lnTo>
                    <a:pt x="119252" y="1313688"/>
                  </a:lnTo>
                  <a:lnTo>
                    <a:pt x="97409" y="1274317"/>
                  </a:lnTo>
                  <a:lnTo>
                    <a:pt x="77724" y="1233677"/>
                  </a:lnTo>
                  <a:lnTo>
                    <a:pt x="60071" y="1191894"/>
                  </a:lnTo>
                  <a:lnTo>
                    <a:pt x="44450" y="1148968"/>
                  </a:lnTo>
                  <a:lnTo>
                    <a:pt x="31242" y="1105153"/>
                  </a:lnTo>
                  <a:lnTo>
                    <a:pt x="20193" y="1060322"/>
                  </a:lnTo>
                  <a:lnTo>
                    <a:pt x="11430" y="1014729"/>
                  </a:lnTo>
                  <a:lnTo>
                    <a:pt x="5080" y="968247"/>
                  </a:lnTo>
                  <a:lnTo>
                    <a:pt x="1270" y="921003"/>
                  </a:lnTo>
                  <a:lnTo>
                    <a:pt x="0" y="872997"/>
                  </a:lnTo>
                  <a:close/>
                </a:path>
              </a:pathLst>
            </a:custGeom>
            <a:ln w="6096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8056" y="1545719"/>
              <a:ext cx="1615439" cy="158152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21663" y="2499360"/>
              <a:ext cx="3166745" cy="3166745"/>
            </a:xfrm>
            <a:custGeom>
              <a:avLst/>
              <a:gdLst/>
              <a:ahLst/>
              <a:cxnLst/>
              <a:rect l="l" t="t" r="r" b="b"/>
              <a:pathLst>
                <a:path w="3166745" h="3166745">
                  <a:moveTo>
                    <a:pt x="0" y="1583182"/>
                  </a:moveTo>
                  <a:lnTo>
                    <a:pt x="723" y="1534795"/>
                  </a:lnTo>
                  <a:lnTo>
                    <a:pt x="2882" y="1486789"/>
                  </a:lnTo>
                  <a:lnTo>
                    <a:pt x="6464" y="1439037"/>
                  </a:lnTo>
                  <a:lnTo>
                    <a:pt x="11442" y="1391792"/>
                  </a:lnTo>
                  <a:lnTo>
                    <a:pt x="17805" y="1344929"/>
                  </a:lnTo>
                  <a:lnTo>
                    <a:pt x="25501" y="1298575"/>
                  </a:lnTo>
                  <a:lnTo>
                    <a:pt x="34544" y="1252727"/>
                  </a:lnTo>
                  <a:lnTo>
                    <a:pt x="44907" y="1207262"/>
                  </a:lnTo>
                  <a:lnTo>
                    <a:pt x="56553" y="1162303"/>
                  </a:lnTo>
                  <a:lnTo>
                    <a:pt x="69469" y="1117853"/>
                  </a:lnTo>
                  <a:lnTo>
                    <a:pt x="83642" y="1074039"/>
                  </a:lnTo>
                  <a:lnTo>
                    <a:pt x="99047" y="1030731"/>
                  </a:lnTo>
                  <a:lnTo>
                    <a:pt x="115658" y="988060"/>
                  </a:lnTo>
                  <a:lnTo>
                    <a:pt x="133464" y="946023"/>
                  </a:lnTo>
                  <a:lnTo>
                    <a:pt x="152400" y="904493"/>
                  </a:lnTo>
                  <a:lnTo>
                    <a:pt x="172593" y="863726"/>
                  </a:lnTo>
                  <a:lnTo>
                    <a:pt x="193802" y="823594"/>
                  </a:lnTo>
                  <a:lnTo>
                    <a:pt x="216154" y="784098"/>
                  </a:lnTo>
                  <a:lnTo>
                    <a:pt x="239649" y="745363"/>
                  </a:lnTo>
                  <a:lnTo>
                    <a:pt x="264033" y="707389"/>
                  </a:lnTo>
                  <a:lnTo>
                    <a:pt x="289687" y="670178"/>
                  </a:lnTo>
                  <a:lnTo>
                    <a:pt x="316230" y="633729"/>
                  </a:lnTo>
                  <a:lnTo>
                    <a:pt x="343789" y="598042"/>
                  </a:lnTo>
                  <a:lnTo>
                    <a:pt x="372364" y="563117"/>
                  </a:lnTo>
                  <a:lnTo>
                    <a:pt x="401828" y="529081"/>
                  </a:lnTo>
                  <a:lnTo>
                    <a:pt x="432308" y="495935"/>
                  </a:lnTo>
                  <a:lnTo>
                    <a:pt x="463677" y="463676"/>
                  </a:lnTo>
                  <a:lnTo>
                    <a:pt x="495935" y="432307"/>
                  </a:lnTo>
                  <a:lnTo>
                    <a:pt x="529082" y="401827"/>
                  </a:lnTo>
                  <a:lnTo>
                    <a:pt x="563118" y="372363"/>
                  </a:lnTo>
                  <a:lnTo>
                    <a:pt x="598043" y="343788"/>
                  </a:lnTo>
                  <a:lnTo>
                    <a:pt x="633730" y="316229"/>
                  </a:lnTo>
                  <a:lnTo>
                    <a:pt x="670179" y="289687"/>
                  </a:lnTo>
                  <a:lnTo>
                    <a:pt x="707390" y="264032"/>
                  </a:lnTo>
                  <a:lnTo>
                    <a:pt x="745363" y="239649"/>
                  </a:lnTo>
                  <a:lnTo>
                    <a:pt x="784098" y="216153"/>
                  </a:lnTo>
                  <a:lnTo>
                    <a:pt x="823594" y="193801"/>
                  </a:lnTo>
                  <a:lnTo>
                    <a:pt x="863727" y="172592"/>
                  </a:lnTo>
                  <a:lnTo>
                    <a:pt x="904494" y="152400"/>
                  </a:lnTo>
                  <a:lnTo>
                    <a:pt x="946023" y="133476"/>
                  </a:lnTo>
                  <a:lnTo>
                    <a:pt x="988060" y="115697"/>
                  </a:lnTo>
                  <a:lnTo>
                    <a:pt x="1030732" y="99060"/>
                  </a:lnTo>
                  <a:lnTo>
                    <a:pt x="1074039" y="83692"/>
                  </a:lnTo>
                  <a:lnTo>
                    <a:pt x="1117854" y="69468"/>
                  </a:lnTo>
                  <a:lnTo>
                    <a:pt x="1162304" y="56514"/>
                  </a:lnTo>
                  <a:lnTo>
                    <a:pt x="1207262" y="44957"/>
                  </a:lnTo>
                  <a:lnTo>
                    <a:pt x="1252728" y="34543"/>
                  </a:lnTo>
                  <a:lnTo>
                    <a:pt x="1298575" y="25526"/>
                  </a:lnTo>
                  <a:lnTo>
                    <a:pt x="1344930" y="17779"/>
                  </a:lnTo>
                  <a:lnTo>
                    <a:pt x="1391793" y="11429"/>
                  </a:lnTo>
                  <a:lnTo>
                    <a:pt x="1439037" y="6476"/>
                  </a:lnTo>
                  <a:lnTo>
                    <a:pt x="1486789" y="2920"/>
                  </a:lnTo>
                  <a:lnTo>
                    <a:pt x="1534795" y="762"/>
                  </a:lnTo>
                  <a:lnTo>
                    <a:pt x="1583182" y="0"/>
                  </a:lnTo>
                  <a:lnTo>
                    <a:pt x="1631569" y="762"/>
                  </a:lnTo>
                  <a:lnTo>
                    <a:pt x="1679575" y="2920"/>
                  </a:lnTo>
                  <a:lnTo>
                    <a:pt x="1727327" y="6476"/>
                  </a:lnTo>
                  <a:lnTo>
                    <a:pt x="1774571" y="11429"/>
                  </a:lnTo>
                  <a:lnTo>
                    <a:pt x="1821434" y="17779"/>
                  </a:lnTo>
                  <a:lnTo>
                    <a:pt x="1867789" y="25526"/>
                  </a:lnTo>
                  <a:lnTo>
                    <a:pt x="1913636" y="34543"/>
                  </a:lnTo>
                  <a:lnTo>
                    <a:pt x="1959102" y="44957"/>
                  </a:lnTo>
                  <a:lnTo>
                    <a:pt x="2004060" y="56514"/>
                  </a:lnTo>
                  <a:lnTo>
                    <a:pt x="2048510" y="69468"/>
                  </a:lnTo>
                  <a:lnTo>
                    <a:pt x="2092325" y="83692"/>
                  </a:lnTo>
                  <a:lnTo>
                    <a:pt x="2135632" y="99060"/>
                  </a:lnTo>
                  <a:lnTo>
                    <a:pt x="2178304" y="115697"/>
                  </a:lnTo>
                  <a:lnTo>
                    <a:pt x="2220341" y="133476"/>
                  </a:lnTo>
                  <a:lnTo>
                    <a:pt x="2261870" y="152400"/>
                  </a:lnTo>
                  <a:lnTo>
                    <a:pt x="2302637" y="172592"/>
                  </a:lnTo>
                  <a:lnTo>
                    <a:pt x="2342769" y="193801"/>
                  </a:lnTo>
                  <a:lnTo>
                    <a:pt x="2382266" y="216153"/>
                  </a:lnTo>
                  <a:lnTo>
                    <a:pt x="2421001" y="239649"/>
                  </a:lnTo>
                  <a:lnTo>
                    <a:pt x="2458974" y="264032"/>
                  </a:lnTo>
                  <a:lnTo>
                    <a:pt x="2496185" y="289687"/>
                  </a:lnTo>
                  <a:lnTo>
                    <a:pt x="2532634" y="316229"/>
                  </a:lnTo>
                  <a:lnTo>
                    <a:pt x="2568321" y="343788"/>
                  </a:lnTo>
                  <a:lnTo>
                    <a:pt x="2603246" y="372363"/>
                  </a:lnTo>
                  <a:lnTo>
                    <a:pt x="2637282" y="401827"/>
                  </a:lnTo>
                  <a:lnTo>
                    <a:pt x="2670429" y="432307"/>
                  </a:lnTo>
                  <a:lnTo>
                    <a:pt x="2702687" y="463676"/>
                  </a:lnTo>
                  <a:lnTo>
                    <a:pt x="2734056" y="495935"/>
                  </a:lnTo>
                  <a:lnTo>
                    <a:pt x="2764536" y="529081"/>
                  </a:lnTo>
                  <a:lnTo>
                    <a:pt x="2794000" y="563117"/>
                  </a:lnTo>
                  <a:lnTo>
                    <a:pt x="2822575" y="598042"/>
                  </a:lnTo>
                  <a:lnTo>
                    <a:pt x="2850134" y="633729"/>
                  </a:lnTo>
                  <a:lnTo>
                    <a:pt x="2876677" y="670178"/>
                  </a:lnTo>
                  <a:lnTo>
                    <a:pt x="2902331" y="707389"/>
                  </a:lnTo>
                  <a:lnTo>
                    <a:pt x="2926715" y="745363"/>
                  </a:lnTo>
                  <a:lnTo>
                    <a:pt x="2950210" y="784098"/>
                  </a:lnTo>
                  <a:lnTo>
                    <a:pt x="2972562" y="823594"/>
                  </a:lnTo>
                  <a:lnTo>
                    <a:pt x="2993771" y="863726"/>
                  </a:lnTo>
                  <a:lnTo>
                    <a:pt x="3013964" y="904493"/>
                  </a:lnTo>
                  <a:lnTo>
                    <a:pt x="3032887" y="946023"/>
                  </a:lnTo>
                  <a:lnTo>
                    <a:pt x="3050666" y="988060"/>
                  </a:lnTo>
                  <a:lnTo>
                    <a:pt x="3067304" y="1030731"/>
                  </a:lnTo>
                  <a:lnTo>
                    <a:pt x="3082671" y="1074039"/>
                  </a:lnTo>
                  <a:lnTo>
                    <a:pt x="3096895" y="1117853"/>
                  </a:lnTo>
                  <a:lnTo>
                    <a:pt x="3109849" y="1162303"/>
                  </a:lnTo>
                  <a:lnTo>
                    <a:pt x="3121406" y="1207262"/>
                  </a:lnTo>
                  <a:lnTo>
                    <a:pt x="3131820" y="1252727"/>
                  </a:lnTo>
                  <a:lnTo>
                    <a:pt x="3140837" y="1298575"/>
                  </a:lnTo>
                  <a:lnTo>
                    <a:pt x="3148584" y="1344929"/>
                  </a:lnTo>
                  <a:lnTo>
                    <a:pt x="3154934" y="1391792"/>
                  </a:lnTo>
                  <a:lnTo>
                    <a:pt x="3159887" y="1439037"/>
                  </a:lnTo>
                  <a:lnTo>
                    <a:pt x="3163443" y="1486789"/>
                  </a:lnTo>
                  <a:lnTo>
                    <a:pt x="3165602" y="1534795"/>
                  </a:lnTo>
                  <a:lnTo>
                    <a:pt x="3166364" y="1583182"/>
                  </a:lnTo>
                  <a:lnTo>
                    <a:pt x="3165602" y="1631569"/>
                  </a:lnTo>
                  <a:lnTo>
                    <a:pt x="3163443" y="1679575"/>
                  </a:lnTo>
                  <a:lnTo>
                    <a:pt x="3159887" y="1727327"/>
                  </a:lnTo>
                  <a:lnTo>
                    <a:pt x="3154934" y="1774570"/>
                  </a:lnTo>
                  <a:lnTo>
                    <a:pt x="3148584" y="1821433"/>
                  </a:lnTo>
                  <a:lnTo>
                    <a:pt x="3140837" y="1867789"/>
                  </a:lnTo>
                  <a:lnTo>
                    <a:pt x="3131820" y="1913635"/>
                  </a:lnTo>
                  <a:lnTo>
                    <a:pt x="3121406" y="1959102"/>
                  </a:lnTo>
                  <a:lnTo>
                    <a:pt x="3109849" y="2004059"/>
                  </a:lnTo>
                  <a:lnTo>
                    <a:pt x="3096895" y="2048509"/>
                  </a:lnTo>
                  <a:lnTo>
                    <a:pt x="3082671" y="2092325"/>
                  </a:lnTo>
                  <a:lnTo>
                    <a:pt x="3067304" y="2135632"/>
                  </a:lnTo>
                  <a:lnTo>
                    <a:pt x="3050666" y="2178304"/>
                  </a:lnTo>
                  <a:lnTo>
                    <a:pt x="3032887" y="2220341"/>
                  </a:lnTo>
                  <a:lnTo>
                    <a:pt x="3013964" y="2261870"/>
                  </a:lnTo>
                  <a:lnTo>
                    <a:pt x="2993771" y="2302637"/>
                  </a:lnTo>
                  <a:lnTo>
                    <a:pt x="2972562" y="2342769"/>
                  </a:lnTo>
                  <a:lnTo>
                    <a:pt x="2950210" y="2382266"/>
                  </a:lnTo>
                  <a:lnTo>
                    <a:pt x="2926715" y="2421001"/>
                  </a:lnTo>
                  <a:lnTo>
                    <a:pt x="2902331" y="2458973"/>
                  </a:lnTo>
                  <a:lnTo>
                    <a:pt x="2876677" y="2496185"/>
                  </a:lnTo>
                  <a:lnTo>
                    <a:pt x="2850134" y="2532634"/>
                  </a:lnTo>
                  <a:lnTo>
                    <a:pt x="2822575" y="2568321"/>
                  </a:lnTo>
                  <a:lnTo>
                    <a:pt x="2794000" y="2603246"/>
                  </a:lnTo>
                  <a:lnTo>
                    <a:pt x="2764536" y="2637282"/>
                  </a:lnTo>
                  <a:lnTo>
                    <a:pt x="2734056" y="2670429"/>
                  </a:lnTo>
                  <a:lnTo>
                    <a:pt x="2702687" y="2702687"/>
                  </a:lnTo>
                  <a:lnTo>
                    <a:pt x="2670429" y="2734055"/>
                  </a:lnTo>
                  <a:lnTo>
                    <a:pt x="2637282" y="2764536"/>
                  </a:lnTo>
                  <a:lnTo>
                    <a:pt x="2603246" y="2794000"/>
                  </a:lnTo>
                  <a:lnTo>
                    <a:pt x="2568321" y="2822575"/>
                  </a:lnTo>
                  <a:lnTo>
                    <a:pt x="2532634" y="2850134"/>
                  </a:lnTo>
                  <a:lnTo>
                    <a:pt x="2496185" y="2876677"/>
                  </a:lnTo>
                  <a:lnTo>
                    <a:pt x="2458974" y="2902330"/>
                  </a:lnTo>
                  <a:lnTo>
                    <a:pt x="2421001" y="2926715"/>
                  </a:lnTo>
                  <a:lnTo>
                    <a:pt x="2382266" y="2950210"/>
                  </a:lnTo>
                  <a:lnTo>
                    <a:pt x="2342769" y="2972562"/>
                  </a:lnTo>
                  <a:lnTo>
                    <a:pt x="2302637" y="2993771"/>
                  </a:lnTo>
                  <a:lnTo>
                    <a:pt x="2261870" y="3013964"/>
                  </a:lnTo>
                  <a:lnTo>
                    <a:pt x="2220341" y="3032887"/>
                  </a:lnTo>
                  <a:lnTo>
                    <a:pt x="2178304" y="3050666"/>
                  </a:lnTo>
                  <a:lnTo>
                    <a:pt x="2135632" y="3067304"/>
                  </a:lnTo>
                  <a:lnTo>
                    <a:pt x="2092325" y="3082671"/>
                  </a:lnTo>
                  <a:lnTo>
                    <a:pt x="2048510" y="3096895"/>
                  </a:lnTo>
                  <a:lnTo>
                    <a:pt x="2004060" y="3109810"/>
                  </a:lnTo>
                  <a:lnTo>
                    <a:pt x="1959102" y="3121456"/>
                  </a:lnTo>
                  <a:lnTo>
                    <a:pt x="1913636" y="3131820"/>
                  </a:lnTo>
                  <a:lnTo>
                    <a:pt x="1867789" y="3140862"/>
                  </a:lnTo>
                  <a:lnTo>
                    <a:pt x="1821434" y="3148558"/>
                  </a:lnTo>
                  <a:lnTo>
                    <a:pt x="1774571" y="3154921"/>
                  </a:lnTo>
                  <a:lnTo>
                    <a:pt x="1727327" y="3159899"/>
                  </a:lnTo>
                  <a:lnTo>
                    <a:pt x="1679575" y="3163481"/>
                  </a:lnTo>
                  <a:lnTo>
                    <a:pt x="1631569" y="3165640"/>
                  </a:lnTo>
                  <a:lnTo>
                    <a:pt x="1583182" y="3166364"/>
                  </a:lnTo>
                  <a:lnTo>
                    <a:pt x="1534795" y="3165640"/>
                  </a:lnTo>
                  <a:lnTo>
                    <a:pt x="1486789" y="3163481"/>
                  </a:lnTo>
                  <a:lnTo>
                    <a:pt x="1439037" y="3159899"/>
                  </a:lnTo>
                  <a:lnTo>
                    <a:pt x="1391793" y="3154921"/>
                  </a:lnTo>
                  <a:lnTo>
                    <a:pt x="1344930" y="3148558"/>
                  </a:lnTo>
                  <a:lnTo>
                    <a:pt x="1298575" y="3140862"/>
                  </a:lnTo>
                  <a:lnTo>
                    <a:pt x="1252728" y="3131820"/>
                  </a:lnTo>
                  <a:lnTo>
                    <a:pt x="1207262" y="3121456"/>
                  </a:lnTo>
                  <a:lnTo>
                    <a:pt x="1162304" y="3109810"/>
                  </a:lnTo>
                  <a:lnTo>
                    <a:pt x="1117854" y="3096895"/>
                  </a:lnTo>
                  <a:lnTo>
                    <a:pt x="1074039" y="3082671"/>
                  </a:lnTo>
                  <a:lnTo>
                    <a:pt x="1030732" y="3067304"/>
                  </a:lnTo>
                  <a:lnTo>
                    <a:pt x="988060" y="3050666"/>
                  </a:lnTo>
                  <a:lnTo>
                    <a:pt x="946023" y="3032887"/>
                  </a:lnTo>
                  <a:lnTo>
                    <a:pt x="904494" y="3013964"/>
                  </a:lnTo>
                  <a:lnTo>
                    <a:pt x="863727" y="2993771"/>
                  </a:lnTo>
                  <a:lnTo>
                    <a:pt x="823594" y="2972562"/>
                  </a:lnTo>
                  <a:lnTo>
                    <a:pt x="784098" y="2950210"/>
                  </a:lnTo>
                  <a:lnTo>
                    <a:pt x="745363" y="2926715"/>
                  </a:lnTo>
                  <a:lnTo>
                    <a:pt x="707390" y="2902330"/>
                  </a:lnTo>
                  <a:lnTo>
                    <a:pt x="670179" y="2876677"/>
                  </a:lnTo>
                  <a:lnTo>
                    <a:pt x="633730" y="2850134"/>
                  </a:lnTo>
                  <a:lnTo>
                    <a:pt x="598043" y="2822575"/>
                  </a:lnTo>
                  <a:lnTo>
                    <a:pt x="563118" y="2794000"/>
                  </a:lnTo>
                  <a:lnTo>
                    <a:pt x="529082" y="2764536"/>
                  </a:lnTo>
                  <a:lnTo>
                    <a:pt x="495935" y="2734055"/>
                  </a:lnTo>
                  <a:lnTo>
                    <a:pt x="463677" y="2702687"/>
                  </a:lnTo>
                  <a:lnTo>
                    <a:pt x="432308" y="2670429"/>
                  </a:lnTo>
                  <a:lnTo>
                    <a:pt x="401828" y="2637282"/>
                  </a:lnTo>
                  <a:lnTo>
                    <a:pt x="372364" y="2603246"/>
                  </a:lnTo>
                  <a:lnTo>
                    <a:pt x="343789" y="2568321"/>
                  </a:lnTo>
                  <a:lnTo>
                    <a:pt x="316230" y="2532634"/>
                  </a:lnTo>
                  <a:lnTo>
                    <a:pt x="289687" y="2496185"/>
                  </a:lnTo>
                  <a:lnTo>
                    <a:pt x="264033" y="2458973"/>
                  </a:lnTo>
                  <a:lnTo>
                    <a:pt x="239649" y="2421001"/>
                  </a:lnTo>
                  <a:lnTo>
                    <a:pt x="216154" y="2382266"/>
                  </a:lnTo>
                  <a:lnTo>
                    <a:pt x="193802" y="2342769"/>
                  </a:lnTo>
                  <a:lnTo>
                    <a:pt x="172593" y="2302637"/>
                  </a:lnTo>
                  <a:lnTo>
                    <a:pt x="152400" y="2261870"/>
                  </a:lnTo>
                  <a:lnTo>
                    <a:pt x="133464" y="2220341"/>
                  </a:lnTo>
                  <a:lnTo>
                    <a:pt x="115658" y="2178304"/>
                  </a:lnTo>
                  <a:lnTo>
                    <a:pt x="99047" y="2135632"/>
                  </a:lnTo>
                  <a:lnTo>
                    <a:pt x="83642" y="2092325"/>
                  </a:lnTo>
                  <a:lnTo>
                    <a:pt x="69469" y="2048509"/>
                  </a:lnTo>
                  <a:lnTo>
                    <a:pt x="56553" y="2004059"/>
                  </a:lnTo>
                  <a:lnTo>
                    <a:pt x="44907" y="1959102"/>
                  </a:lnTo>
                  <a:lnTo>
                    <a:pt x="34544" y="1913635"/>
                  </a:lnTo>
                  <a:lnTo>
                    <a:pt x="25501" y="1867789"/>
                  </a:lnTo>
                  <a:lnTo>
                    <a:pt x="17805" y="1821433"/>
                  </a:lnTo>
                  <a:lnTo>
                    <a:pt x="11442" y="1774570"/>
                  </a:lnTo>
                  <a:lnTo>
                    <a:pt x="6464" y="1727327"/>
                  </a:lnTo>
                  <a:lnTo>
                    <a:pt x="2882" y="1679575"/>
                  </a:lnTo>
                  <a:lnTo>
                    <a:pt x="723" y="1631569"/>
                  </a:lnTo>
                  <a:lnTo>
                    <a:pt x="0" y="1583182"/>
                  </a:lnTo>
                  <a:close/>
                </a:path>
              </a:pathLst>
            </a:custGeom>
            <a:ln w="6096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52729" y="278079"/>
            <a:ext cx="4183379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BESS</a:t>
            </a:r>
            <a:r>
              <a:rPr spc="-100" dirty="0"/>
              <a:t> </a:t>
            </a:r>
            <a:r>
              <a:rPr dirty="0"/>
              <a:t>KEY</a:t>
            </a:r>
            <a:r>
              <a:rPr spc="-280" dirty="0"/>
              <a:t> </a:t>
            </a:r>
            <a:r>
              <a:rPr spc="-120" dirty="0"/>
              <a:t>TAKE-</a:t>
            </a:r>
            <a:r>
              <a:rPr spc="-95" dirty="0"/>
              <a:t>AWAYS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755130" y="1178763"/>
            <a:ext cx="3149600" cy="4929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10" dirty="0">
                <a:solidFill>
                  <a:srgbClr val="557583"/>
                </a:solidFill>
                <a:latin typeface="Arial"/>
                <a:cs typeface="Arial"/>
              </a:rPr>
              <a:t>Providing</a:t>
            </a:r>
            <a:endParaRPr sz="16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1410"/>
              </a:spcBef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Optimal</a:t>
            </a:r>
            <a:r>
              <a:rPr sz="12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2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customized</a:t>
            </a:r>
            <a:r>
              <a:rPr sz="12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system</a:t>
            </a:r>
            <a:r>
              <a:rPr sz="1200" spc="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design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Project</a:t>
            </a:r>
            <a:r>
              <a:rPr sz="12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feasibility</a:t>
            </a:r>
            <a:r>
              <a:rPr sz="1200" spc="-114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studies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35" dirty="0">
                <a:solidFill>
                  <a:srgbClr val="829FAA"/>
                </a:solidFill>
                <a:latin typeface="Arial MT"/>
                <a:cs typeface="Arial MT"/>
              </a:rPr>
              <a:t>Cost-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effective</a:t>
            </a:r>
            <a:r>
              <a:rPr sz="12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2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agnostic</a:t>
            </a:r>
            <a:r>
              <a:rPr sz="12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solutions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Proven</a:t>
            </a:r>
            <a:r>
              <a:rPr sz="12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partnerships</a:t>
            </a:r>
            <a:r>
              <a:rPr sz="1200" spc="-1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with</a:t>
            </a:r>
            <a:r>
              <a:rPr sz="1200" spc="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suppliers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80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Turnkey</a:t>
            </a:r>
            <a:r>
              <a:rPr sz="1200" spc="-10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solutions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60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30" dirty="0">
                <a:solidFill>
                  <a:srgbClr val="829FAA"/>
                </a:solidFill>
                <a:latin typeface="Arial MT"/>
                <a:cs typeface="Arial MT"/>
              </a:rPr>
              <a:t>Long-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term</a:t>
            </a:r>
            <a:r>
              <a:rPr sz="12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service</a:t>
            </a:r>
            <a:r>
              <a:rPr sz="12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agreement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Performance</a:t>
            </a:r>
            <a:r>
              <a:rPr sz="12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guarantees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60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557583"/>
                </a:solidFill>
                <a:latin typeface="Arial"/>
                <a:cs typeface="Arial"/>
              </a:rPr>
              <a:t>Enabling</a:t>
            </a:r>
            <a:endParaRPr sz="16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1410"/>
              </a:spcBef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Grid</a:t>
            </a:r>
            <a:r>
              <a:rPr sz="12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control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Decentralization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60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Integration</a:t>
            </a:r>
            <a:r>
              <a:rPr sz="1200" spc="-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200" spc="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renewables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Effective</a:t>
            </a:r>
            <a:r>
              <a:rPr sz="12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2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829FAA"/>
                </a:solidFill>
                <a:latin typeface="Arial MT"/>
                <a:cs typeface="Arial MT"/>
              </a:rPr>
              <a:t>high-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quality</a:t>
            </a:r>
            <a:r>
              <a:rPr sz="12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project</a:t>
            </a:r>
            <a:r>
              <a:rPr sz="12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execution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39483" y="1458467"/>
            <a:ext cx="0" cy="4407535"/>
          </a:xfrm>
          <a:custGeom>
            <a:avLst/>
            <a:gdLst/>
            <a:ahLst/>
            <a:cxnLst/>
            <a:rect l="l" t="t" r="r" b="b"/>
            <a:pathLst>
              <a:path h="4407535">
                <a:moveTo>
                  <a:pt x="0" y="0"/>
                </a:moveTo>
                <a:lnTo>
                  <a:pt x="0" y="440702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47232" y="2279904"/>
            <a:ext cx="350520" cy="100584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594B4C-0BFD-2220-54FB-4ABB6000AB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2258" y="175209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object 13">
            <a:extLst>
              <a:ext uri="{FF2B5EF4-FFF2-40B4-BE49-F238E27FC236}">
                <a16:creationId xmlns:a16="http://schemas.microsoft.com/office/drawing/2014/main" id="{37E0E64D-430A-E2F3-82B6-7983923848BD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A467E8-1024-265B-DB1A-15E12CD33AD6}"/>
              </a:ext>
            </a:extLst>
          </p:cNvPr>
          <p:cNvSpPr txBox="1"/>
          <p:nvPr/>
        </p:nvSpPr>
        <p:spPr>
          <a:xfrm>
            <a:off x="1219200" y="3244334"/>
            <a:ext cx="9829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lang="en-IN" sz="3200" i="1" spc="-10" dirty="0">
                <a:solidFill>
                  <a:srgbClr val="000099"/>
                </a:solidFill>
                <a:latin typeface="Arial Black" panose="020B0A04020102020204" pitchFamily="34" charset="0"/>
              </a:rPr>
              <a:t>SENTHUR POWER SERVICES PVT LIMITED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1583" y="938783"/>
            <a:ext cx="2898909" cy="522427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132832" y="1505711"/>
            <a:ext cx="1743710" cy="1746250"/>
          </a:xfrm>
          <a:custGeom>
            <a:avLst/>
            <a:gdLst/>
            <a:ahLst/>
            <a:cxnLst/>
            <a:rect l="l" t="t" r="r" b="b"/>
            <a:pathLst>
              <a:path w="1743709" h="1746250">
                <a:moveTo>
                  <a:pt x="0" y="872998"/>
                </a:moveTo>
                <a:lnTo>
                  <a:pt x="1269" y="825118"/>
                </a:lnTo>
                <a:lnTo>
                  <a:pt x="5079" y="777875"/>
                </a:lnTo>
                <a:lnTo>
                  <a:pt x="11429" y="731392"/>
                </a:lnTo>
                <a:lnTo>
                  <a:pt x="20065" y="685800"/>
                </a:lnTo>
                <a:lnTo>
                  <a:pt x="31114" y="640968"/>
                </a:lnTo>
                <a:lnTo>
                  <a:pt x="44450" y="597153"/>
                </a:lnTo>
                <a:lnTo>
                  <a:pt x="59943" y="554227"/>
                </a:lnTo>
                <a:lnTo>
                  <a:pt x="77596" y="512445"/>
                </a:lnTo>
                <a:lnTo>
                  <a:pt x="97281" y="471804"/>
                </a:lnTo>
                <a:lnTo>
                  <a:pt x="118998" y="432435"/>
                </a:lnTo>
                <a:lnTo>
                  <a:pt x="142620" y="394208"/>
                </a:lnTo>
                <a:lnTo>
                  <a:pt x="168147" y="357504"/>
                </a:lnTo>
                <a:lnTo>
                  <a:pt x="195579" y="322072"/>
                </a:lnTo>
                <a:lnTo>
                  <a:pt x="224535" y="288163"/>
                </a:lnTo>
                <a:lnTo>
                  <a:pt x="255269" y="255650"/>
                </a:lnTo>
                <a:lnTo>
                  <a:pt x="287654" y="224916"/>
                </a:lnTo>
                <a:lnTo>
                  <a:pt x="321563" y="195834"/>
                </a:lnTo>
                <a:lnTo>
                  <a:pt x="356869" y="168401"/>
                </a:lnTo>
                <a:lnTo>
                  <a:pt x="393700" y="142875"/>
                </a:lnTo>
                <a:lnTo>
                  <a:pt x="431800" y="119252"/>
                </a:lnTo>
                <a:lnTo>
                  <a:pt x="471169" y="97409"/>
                </a:lnTo>
                <a:lnTo>
                  <a:pt x="511682" y="77724"/>
                </a:lnTo>
                <a:lnTo>
                  <a:pt x="553465" y="60071"/>
                </a:lnTo>
                <a:lnTo>
                  <a:pt x="596138" y="44450"/>
                </a:lnTo>
                <a:lnTo>
                  <a:pt x="639952" y="31241"/>
                </a:lnTo>
                <a:lnTo>
                  <a:pt x="684783" y="20192"/>
                </a:lnTo>
                <a:lnTo>
                  <a:pt x="730376" y="11429"/>
                </a:lnTo>
                <a:lnTo>
                  <a:pt x="776731" y="5079"/>
                </a:lnTo>
                <a:lnTo>
                  <a:pt x="823848" y="1270"/>
                </a:lnTo>
                <a:lnTo>
                  <a:pt x="871727" y="0"/>
                </a:lnTo>
                <a:lnTo>
                  <a:pt x="919606" y="1270"/>
                </a:lnTo>
                <a:lnTo>
                  <a:pt x="966723" y="5079"/>
                </a:lnTo>
                <a:lnTo>
                  <a:pt x="1013078" y="11429"/>
                </a:lnTo>
                <a:lnTo>
                  <a:pt x="1058671" y="20192"/>
                </a:lnTo>
                <a:lnTo>
                  <a:pt x="1103502" y="31241"/>
                </a:lnTo>
                <a:lnTo>
                  <a:pt x="1147317" y="44450"/>
                </a:lnTo>
                <a:lnTo>
                  <a:pt x="1189989" y="60071"/>
                </a:lnTo>
                <a:lnTo>
                  <a:pt x="1231772" y="77724"/>
                </a:lnTo>
                <a:lnTo>
                  <a:pt x="1272285" y="97409"/>
                </a:lnTo>
                <a:lnTo>
                  <a:pt x="1311655" y="119252"/>
                </a:lnTo>
                <a:lnTo>
                  <a:pt x="1349755" y="142875"/>
                </a:lnTo>
                <a:lnTo>
                  <a:pt x="1386586" y="168401"/>
                </a:lnTo>
                <a:lnTo>
                  <a:pt x="1421891" y="195834"/>
                </a:lnTo>
                <a:lnTo>
                  <a:pt x="1455800" y="224916"/>
                </a:lnTo>
                <a:lnTo>
                  <a:pt x="1488186" y="255650"/>
                </a:lnTo>
                <a:lnTo>
                  <a:pt x="1518919" y="288163"/>
                </a:lnTo>
                <a:lnTo>
                  <a:pt x="1547875" y="322072"/>
                </a:lnTo>
                <a:lnTo>
                  <a:pt x="1575308" y="357504"/>
                </a:lnTo>
                <a:lnTo>
                  <a:pt x="1600835" y="394208"/>
                </a:lnTo>
                <a:lnTo>
                  <a:pt x="1624457" y="432435"/>
                </a:lnTo>
                <a:lnTo>
                  <a:pt x="1646173" y="471804"/>
                </a:lnTo>
                <a:lnTo>
                  <a:pt x="1665859" y="512445"/>
                </a:lnTo>
                <a:lnTo>
                  <a:pt x="1683512" y="554227"/>
                </a:lnTo>
                <a:lnTo>
                  <a:pt x="1699006" y="597153"/>
                </a:lnTo>
                <a:lnTo>
                  <a:pt x="1712340" y="640968"/>
                </a:lnTo>
                <a:lnTo>
                  <a:pt x="1723389" y="685800"/>
                </a:lnTo>
                <a:lnTo>
                  <a:pt x="1732025" y="731392"/>
                </a:lnTo>
                <a:lnTo>
                  <a:pt x="1738375" y="777875"/>
                </a:lnTo>
                <a:lnTo>
                  <a:pt x="1742186" y="825118"/>
                </a:lnTo>
                <a:lnTo>
                  <a:pt x="1743456" y="872998"/>
                </a:lnTo>
                <a:lnTo>
                  <a:pt x="1742186" y="921003"/>
                </a:lnTo>
                <a:lnTo>
                  <a:pt x="1738375" y="968248"/>
                </a:lnTo>
                <a:lnTo>
                  <a:pt x="1732025" y="1014729"/>
                </a:lnTo>
                <a:lnTo>
                  <a:pt x="1723389" y="1060323"/>
                </a:lnTo>
                <a:lnTo>
                  <a:pt x="1712340" y="1105153"/>
                </a:lnTo>
                <a:lnTo>
                  <a:pt x="1699006" y="1148968"/>
                </a:lnTo>
                <a:lnTo>
                  <a:pt x="1683512" y="1191895"/>
                </a:lnTo>
                <a:lnTo>
                  <a:pt x="1665859" y="1233677"/>
                </a:lnTo>
                <a:lnTo>
                  <a:pt x="1646173" y="1274317"/>
                </a:lnTo>
                <a:lnTo>
                  <a:pt x="1624457" y="1313688"/>
                </a:lnTo>
                <a:lnTo>
                  <a:pt x="1600835" y="1351914"/>
                </a:lnTo>
                <a:lnTo>
                  <a:pt x="1575308" y="1388617"/>
                </a:lnTo>
                <a:lnTo>
                  <a:pt x="1547875" y="1424051"/>
                </a:lnTo>
                <a:lnTo>
                  <a:pt x="1518919" y="1457960"/>
                </a:lnTo>
                <a:lnTo>
                  <a:pt x="1488186" y="1490345"/>
                </a:lnTo>
                <a:lnTo>
                  <a:pt x="1455800" y="1521205"/>
                </a:lnTo>
                <a:lnTo>
                  <a:pt x="1421891" y="1550289"/>
                </a:lnTo>
                <a:lnTo>
                  <a:pt x="1386586" y="1577721"/>
                </a:lnTo>
                <a:lnTo>
                  <a:pt x="1349755" y="1603248"/>
                </a:lnTo>
                <a:lnTo>
                  <a:pt x="1311655" y="1626870"/>
                </a:lnTo>
                <a:lnTo>
                  <a:pt x="1272285" y="1648714"/>
                </a:lnTo>
                <a:lnTo>
                  <a:pt x="1231772" y="1668399"/>
                </a:lnTo>
                <a:lnTo>
                  <a:pt x="1189989" y="1686052"/>
                </a:lnTo>
                <a:lnTo>
                  <a:pt x="1147317" y="1701673"/>
                </a:lnTo>
                <a:lnTo>
                  <a:pt x="1103502" y="1714880"/>
                </a:lnTo>
                <a:lnTo>
                  <a:pt x="1058671" y="1725929"/>
                </a:lnTo>
                <a:lnTo>
                  <a:pt x="1013078" y="1734692"/>
                </a:lnTo>
                <a:lnTo>
                  <a:pt x="966723" y="1741042"/>
                </a:lnTo>
                <a:lnTo>
                  <a:pt x="919606" y="1744852"/>
                </a:lnTo>
                <a:lnTo>
                  <a:pt x="871727" y="1746123"/>
                </a:lnTo>
                <a:lnTo>
                  <a:pt x="823848" y="1744852"/>
                </a:lnTo>
                <a:lnTo>
                  <a:pt x="776731" y="1741042"/>
                </a:lnTo>
                <a:lnTo>
                  <a:pt x="730376" y="1734692"/>
                </a:lnTo>
                <a:lnTo>
                  <a:pt x="684783" y="1725929"/>
                </a:lnTo>
                <a:lnTo>
                  <a:pt x="639952" y="1714880"/>
                </a:lnTo>
                <a:lnTo>
                  <a:pt x="596138" y="1701673"/>
                </a:lnTo>
                <a:lnTo>
                  <a:pt x="553465" y="1686052"/>
                </a:lnTo>
                <a:lnTo>
                  <a:pt x="511682" y="1668399"/>
                </a:lnTo>
                <a:lnTo>
                  <a:pt x="471169" y="1648714"/>
                </a:lnTo>
                <a:lnTo>
                  <a:pt x="431800" y="1626870"/>
                </a:lnTo>
                <a:lnTo>
                  <a:pt x="393700" y="1603248"/>
                </a:lnTo>
                <a:lnTo>
                  <a:pt x="356869" y="1577721"/>
                </a:lnTo>
                <a:lnTo>
                  <a:pt x="321563" y="1550289"/>
                </a:lnTo>
                <a:lnTo>
                  <a:pt x="287654" y="1521205"/>
                </a:lnTo>
                <a:lnTo>
                  <a:pt x="255269" y="1490345"/>
                </a:lnTo>
                <a:lnTo>
                  <a:pt x="224535" y="1457960"/>
                </a:lnTo>
                <a:lnTo>
                  <a:pt x="195579" y="1424051"/>
                </a:lnTo>
                <a:lnTo>
                  <a:pt x="168147" y="1388617"/>
                </a:lnTo>
                <a:lnTo>
                  <a:pt x="142620" y="1351914"/>
                </a:lnTo>
                <a:lnTo>
                  <a:pt x="118998" y="1313688"/>
                </a:lnTo>
                <a:lnTo>
                  <a:pt x="97281" y="1274317"/>
                </a:lnTo>
                <a:lnTo>
                  <a:pt x="77596" y="1233677"/>
                </a:lnTo>
                <a:lnTo>
                  <a:pt x="59943" y="1191895"/>
                </a:lnTo>
                <a:lnTo>
                  <a:pt x="44450" y="1148968"/>
                </a:lnTo>
                <a:lnTo>
                  <a:pt x="31114" y="1105153"/>
                </a:lnTo>
                <a:lnTo>
                  <a:pt x="20065" y="1060323"/>
                </a:lnTo>
                <a:lnTo>
                  <a:pt x="11429" y="1014729"/>
                </a:lnTo>
                <a:lnTo>
                  <a:pt x="5079" y="968248"/>
                </a:lnTo>
                <a:lnTo>
                  <a:pt x="1269" y="921003"/>
                </a:lnTo>
                <a:lnTo>
                  <a:pt x="0" y="872998"/>
                </a:lnTo>
                <a:close/>
              </a:path>
            </a:pathLst>
          </a:custGeom>
          <a:ln w="6096">
            <a:solidFill>
              <a:srgbClr val="4057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20292" y="1369313"/>
            <a:ext cx="15963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557583"/>
                </a:solidFill>
                <a:latin typeface="Arial"/>
                <a:cs typeface="Arial"/>
              </a:rPr>
              <a:t>Thermal</a:t>
            </a:r>
            <a:r>
              <a:rPr sz="1400" b="1" spc="-7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557583"/>
                </a:solidFill>
                <a:latin typeface="Arial"/>
                <a:cs typeface="Arial"/>
              </a:rPr>
              <a:t>Industries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0292" y="1799971"/>
            <a:ext cx="3515360" cy="206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35" dirty="0">
                <a:solidFill>
                  <a:srgbClr val="829FAA"/>
                </a:solidFill>
                <a:latin typeface="Arial"/>
                <a:cs typeface="Arial"/>
              </a:rPr>
              <a:t>Turnkey</a:t>
            </a:r>
            <a:r>
              <a:rPr sz="1200" b="1" spc="1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829FAA"/>
                </a:solidFill>
                <a:latin typeface="Arial"/>
                <a:cs typeface="Arial"/>
              </a:rPr>
              <a:t>Projects,</a:t>
            </a:r>
            <a:r>
              <a:rPr sz="1200" b="1" spc="-7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829FAA"/>
                </a:solidFill>
                <a:latin typeface="Arial"/>
                <a:cs typeface="Arial"/>
              </a:rPr>
              <a:t>Products</a:t>
            </a:r>
            <a:r>
              <a:rPr sz="1200" b="1" spc="-3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829FAA"/>
                </a:solidFill>
                <a:latin typeface="Arial"/>
                <a:cs typeface="Arial"/>
              </a:rPr>
              <a:t>und</a:t>
            </a:r>
            <a:r>
              <a:rPr sz="1200" b="1" spc="2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829FAA"/>
                </a:solidFill>
                <a:latin typeface="Arial"/>
                <a:cs typeface="Arial"/>
              </a:rPr>
              <a:t>Services</a:t>
            </a:r>
            <a:r>
              <a:rPr sz="1200" b="1" spc="-5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829FAA"/>
                </a:solidFill>
                <a:latin typeface="Arial"/>
                <a:cs typeface="Arial"/>
              </a:rPr>
              <a:t>for: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12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Combined</a:t>
            </a:r>
            <a:r>
              <a:rPr sz="1200" spc="-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Cycle</a:t>
            </a:r>
            <a:r>
              <a:rPr sz="12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Gas</a:t>
            </a:r>
            <a:r>
              <a:rPr sz="12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829FAA"/>
                </a:solidFill>
                <a:latin typeface="Arial MT"/>
                <a:cs typeface="Arial MT"/>
              </a:rPr>
              <a:t>Turbine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Plants</a:t>
            </a:r>
            <a:r>
              <a:rPr sz="1200" spc="-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(CCGT)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341630" indent="-328930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341630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Integrated</a:t>
            </a:r>
            <a:r>
              <a:rPr sz="12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Gasification</a:t>
            </a:r>
            <a:r>
              <a:rPr sz="12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Combined</a:t>
            </a:r>
            <a:r>
              <a:rPr sz="12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Cycle</a:t>
            </a:r>
            <a:r>
              <a:rPr sz="1200" spc="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(IGCC)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25" dirty="0">
                <a:solidFill>
                  <a:srgbClr val="829FAA"/>
                </a:solidFill>
                <a:latin typeface="Arial MT"/>
                <a:cs typeface="Arial MT"/>
              </a:rPr>
              <a:t>Coal-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fired</a:t>
            </a:r>
            <a:r>
              <a:rPr sz="12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Boilers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spc="-30" dirty="0">
                <a:solidFill>
                  <a:srgbClr val="829FAA"/>
                </a:solidFill>
                <a:latin typeface="Arial MT"/>
                <a:cs typeface="Arial MT"/>
              </a:rPr>
              <a:t>Waste-to-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Energy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 Boilers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Clr>
                <a:srgbClr val="E21E25"/>
              </a:buClr>
              <a:buFont typeface="MS Gothic"/>
              <a:buChar char="◗"/>
            </a:pPr>
            <a:endParaRPr sz="12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299085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Industrial</a:t>
            </a:r>
            <a:r>
              <a:rPr sz="1200" spc="-1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Boilers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87111" y="1456944"/>
            <a:ext cx="1834895" cy="183794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509386" y="2064512"/>
            <a:ext cx="1048385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Expanding our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Portfolio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065776" y="1633727"/>
            <a:ext cx="524510" cy="524510"/>
            <a:chOff x="5065776" y="1633727"/>
            <a:chExt cx="524510" cy="524510"/>
          </a:xfrm>
        </p:grpSpPr>
        <p:sp>
          <p:nvSpPr>
            <p:cNvPr id="9" name="object 9"/>
            <p:cNvSpPr/>
            <p:nvPr/>
          </p:nvSpPr>
          <p:spPr>
            <a:xfrm>
              <a:off x="5081016" y="1648967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29" h="494030">
                  <a:moveTo>
                    <a:pt x="246761" y="0"/>
                  </a:moveTo>
                  <a:lnTo>
                    <a:pt x="196976" y="4953"/>
                  </a:lnTo>
                  <a:lnTo>
                    <a:pt x="150749" y="19431"/>
                  </a:lnTo>
                  <a:lnTo>
                    <a:pt x="108838" y="42164"/>
                  </a:lnTo>
                  <a:lnTo>
                    <a:pt x="72262" y="72262"/>
                  </a:lnTo>
                  <a:lnTo>
                    <a:pt x="42163" y="108839"/>
                  </a:lnTo>
                  <a:lnTo>
                    <a:pt x="19431" y="150749"/>
                  </a:lnTo>
                  <a:lnTo>
                    <a:pt x="4953" y="196977"/>
                  </a:lnTo>
                  <a:lnTo>
                    <a:pt x="0" y="246761"/>
                  </a:lnTo>
                  <a:lnTo>
                    <a:pt x="4953" y="296545"/>
                  </a:lnTo>
                  <a:lnTo>
                    <a:pt x="19431" y="342773"/>
                  </a:lnTo>
                  <a:lnTo>
                    <a:pt x="42163" y="384683"/>
                  </a:lnTo>
                  <a:lnTo>
                    <a:pt x="72262" y="421259"/>
                  </a:lnTo>
                  <a:lnTo>
                    <a:pt x="108838" y="451358"/>
                  </a:lnTo>
                  <a:lnTo>
                    <a:pt x="150749" y="474091"/>
                  </a:lnTo>
                  <a:lnTo>
                    <a:pt x="196976" y="488569"/>
                  </a:lnTo>
                  <a:lnTo>
                    <a:pt x="246761" y="493522"/>
                  </a:lnTo>
                  <a:lnTo>
                    <a:pt x="296545" y="488569"/>
                  </a:lnTo>
                  <a:lnTo>
                    <a:pt x="342773" y="474091"/>
                  </a:lnTo>
                  <a:lnTo>
                    <a:pt x="384683" y="451358"/>
                  </a:lnTo>
                  <a:lnTo>
                    <a:pt x="421259" y="421259"/>
                  </a:lnTo>
                  <a:lnTo>
                    <a:pt x="451358" y="384683"/>
                  </a:lnTo>
                  <a:lnTo>
                    <a:pt x="474091" y="342773"/>
                  </a:lnTo>
                  <a:lnTo>
                    <a:pt x="488569" y="296545"/>
                  </a:lnTo>
                  <a:lnTo>
                    <a:pt x="493522" y="246761"/>
                  </a:lnTo>
                  <a:lnTo>
                    <a:pt x="488569" y="196977"/>
                  </a:lnTo>
                  <a:lnTo>
                    <a:pt x="474091" y="150749"/>
                  </a:lnTo>
                  <a:lnTo>
                    <a:pt x="451358" y="108839"/>
                  </a:lnTo>
                  <a:lnTo>
                    <a:pt x="421259" y="72262"/>
                  </a:lnTo>
                  <a:lnTo>
                    <a:pt x="384683" y="42164"/>
                  </a:lnTo>
                  <a:lnTo>
                    <a:pt x="342773" y="19431"/>
                  </a:lnTo>
                  <a:lnTo>
                    <a:pt x="296545" y="4953"/>
                  </a:lnTo>
                  <a:lnTo>
                    <a:pt x="246761" y="0"/>
                  </a:lnTo>
                  <a:close/>
                </a:path>
              </a:pathLst>
            </a:custGeom>
            <a:solidFill>
              <a:srgbClr val="829F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81016" y="1648967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29" h="494030">
                  <a:moveTo>
                    <a:pt x="0" y="246761"/>
                  </a:moveTo>
                  <a:lnTo>
                    <a:pt x="4953" y="196977"/>
                  </a:lnTo>
                  <a:lnTo>
                    <a:pt x="19431" y="150749"/>
                  </a:lnTo>
                  <a:lnTo>
                    <a:pt x="42163" y="108839"/>
                  </a:lnTo>
                  <a:lnTo>
                    <a:pt x="72262" y="72262"/>
                  </a:lnTo>
                  <a:lnTo>
                    <a:pt x="108838" y="42164"/>
                  </a:lnTo>
                  <a:lnTo>
                    <a:pt x="150749" y="19431"/>
                  </a:lnTo>
                  <a:lnTo>
                    <a:pt x="196976" y="4953"/>
                  </a:lnTo>
                  <a:lnTo>
                    <a:pt x="246761" y="0"/>
                  </a:lnTo>
                  <a:lnTo>
                    <a:pt x="296545" y="4953"/>
                  </a:lnTo>
                  <a:lnTo>
                    <a:pt x="342773" y="19431"/>
                  </a:lnTo>
                  <a:lnTo>
                    <a:pt x="384683" y="42164"/>
                  </a:lnTo>
                  <a:lnTo>
                    <a:pt x="421259" y="72262"/>
                  </a:lnTo>
                  <a:lnTo>
                    <a:pt x="451358" y="108839"/>
                  </a:lnTo>
                  <a:lnTo>
                    <a:pt x="474091" y="150749"/>
                  </a:lnTo>
                  <a:lnTo>
                    <a:pt x="488569" y="196977"/>
                  </a:lnTo>
                  <a:lnTo>
                    <a:pt x="493522" y="246761"/>
                  </a:lnTo>
                  <a:lnTo>
                    <a:pt x="488569" y="296545"/>
                  </a:lnTo>
                  <a:lnTo>
                    <a:pt x="474091" y="342773"/>
                  </a:lnTo>
                  <a:lnTo>
                    <a:pt x="451358" y="384683"/>
                  </a:lnTo>
                  <a:lnTo>
                    <a:pt x="421259" y="421259"/>
                  </a:lnTo>
                  <a:lnTo>
                    <a:pt x="384683" y="451358"/>
                  </a:lnTo>
                  <a:lnTo>
                    <a:pt x="342773" y="474091"/>
                  </a:lnTo>
                  <a:lnTo>
                    <a:pt x="296545" y="488569"/>
                  </a:lnTo>
                  <a:lnTo>
                    <a:pt x="246761" y="493522"/>
                  </a:lnTo>
                  <a:lnTo>
                    <a:pt x="196976" y="488569"/>
                  </a:lnTo>
                  <a:lnTo>
                    <a:pt x="150749" y="474091"/>
                  </a:lnTo>
                  <a:lnTo>
                    <a:pt x="108838" y="451358"/>
                  </a:lnTo>
                  <a:lnTo>
                    <a:pt x="72262" y="421259"/>
                  </a:lnTo>
                  <a:lnTo>
                    <a:pt x="42163" y="384683"/>
                  </a:lnTo>
                  <a:lnTo>
                    <a:pt x="19431" y="342773"/>
                  </a:lnTo>
                  <a:lnTo>
                    <a:pt x="4953" y="296545"/>
                  </a:lnTo>
                  <a:lnTo>
                    <a:pt x="0" y="246761"/>
                  </a:lnTo>
                  <a:close/>
                </a:path>
              </a:pathLst>
            </a:custGeom>
            <a:ln w="3048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181091" y="1579829"/>
            <a:ext cx="2927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solidFill>
                  <a:srgbClr val="FFFFFF"/>
                </a:solidFill>
                <a:latin typeface="Arial MT"/>
                <a:cs typeface="Arial MT"/>
              </a:rPr>
              <a:t>+</a:t>
            </a:r>
            <a:endParaRPr sz="3600"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95159" y="2328672"/>
            <a:ext cx="350520" cy="10058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745094" y="2115525"/>
            <a:ext cx="2989580" cy="58039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400" b="1" spc="-20" dirty="0">
                <a:solidFill>
                  <a:srgbClr val="557583"/>
                </a:solidFill>
                <a:latin typeface="Arial"/>
                <a:cs typeface="Arial"/>
              </a:rPr>
              <a:t>Decarbonisation</a:t>
            </a:r>
            <a:r>
              <a:rPr sz="1400" b="1" spc="-13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of Energy</a:t>
            </a:r>
            <a:r>
              <a:rPr sz="1400" b="1" spc="3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557583"/>
                </a:solidFill>
                <a:latin typeface="Arial"/>
                <a:cs typeface="Arial"/>
              </a:rPr>
              <a:t>Industry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and</a:t>
            </a:r>
            <a:r>
              <a:rPr sz="1400" b="1" spc="-5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557583"/>
                </a:solidFill>
                <a:latin typeface="Arial"/>
                <a:cs typeface="Arial"/>
              </a:rPr>
              <a:t>Industrial</a:t>
            </a:r>
            <a:r>
              <a:rPr sz="1400" b="1" spc="-1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557583"/>
                </a:solidFill>
                <a:latin typeface="Arial"/>
                <a:cs typeface="Arial"/>
              </a:rPr>
              <a:t>Sectors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94930" y="2923794"/>
            <a:ext cx="3314700" cy="2480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1200" b="1" spc="-35" dirty="0">
                <a:solidFill>
                  <a:srgbClr val="829FAA"/>
                </a:solidFill>
                <a:latin typeface="Arial"/>
                <a:cs typeface="Arial"/>
              </a:rPr>
              <a:t>Turnkey</a:t>
            </a:r>
            <a:r>
              <a:rPr sz="1200" b="1" spc="1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829FAA"/>
                </a:solidFill>
                <a:latin typeface="Arial"/>
                <a:cs typeface="Arial"/>
              </a:rPr>
              <a:t>Projects,</a:t>
            </a:r>
            <a:r>
              <a:rPr sz="1200" b="1" spc="-8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829FAA"/>
                </a:solidFill>
                <a:latin typeface="Arial"/>
                <a:cs typeface="Arial"/>
              </a:rPr>
              <a:t>Products</a:t>
            </a:r>
            <a:r>
              <a:rPr sz="1200" b="1" spc="-2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829FAA"/>
                </a:solidFill>
                <a:latin typeface="Arial"/>
                <a:cs typeface="Arial"/>
              </a:rPr>
              <a:t>and</a:t>
            </a:r>
            <a:r>
              <a:rPr sz="1200" b="1" spc="-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829FAA"/>
                </a:solidFill>
                <a:latin typeface="Arial"/>
                <a:cs typeface="Arial"/>
              </a:rPr>
              <a:t>Services</a:t>
            </a:r>
            <a:r>
              <a:rPr sz="1200" b="1" spc="-5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829FAA"/>
                </a:solidFill>
                <a:latin typeface="Arial"/>
                <a:cs typeface="Arial"/>
              </a:rPr>
              <a:t>for: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1200">
              <a:latin typeface="Arial"/>
              <a:cs typeface="Arial"/>
            </a:endParaRPr>
          </a:p>
          <a:p>
            <a:pPr marL="3498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349885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Hydrogen</a:t>
            </a:r>
            <a:r>
              <a:rPr sz="1200" spc="-1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Gas</a:t>
            </a:r>
            <a:r>
              <a:rPr sz="12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Turbines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  <a:buClr>
                <a:srgbClr val="E21E25"/>
              </a:buClr>
              <a:buFont typeface="MS Gothic"/>
              <a:buChar char="◗"/>
            </a:pPr>
            <a:endParaRPr sz="1200">
              <a:latin typeface="Arial MT"/>
              <a:cs typeface="Arial MT"/>
            </a:endParaRPr>
          </a:p>
          <a:p>
            <a:pPr marL="349885" indent="-286385">
              <a:lnSpc>
                <a:spcPct val="100000"/>
              </a:lnSpc>
              <a:spcBef>
                <a:spcPts val="5"/>
              </a:spcBef>
              <a:buClr>
                <a:srgbClr val="E21E25"/>
              </a:buClr>
              <a:buFont typeface="MS Gothic"/>
              <a:buChar char="◗"/>
              <a:tabLst>
                <a:tab pos="349885" algn="l"/>
              </a:tabLst>
            </a:pPr>
            <a:r>
              <a:rPr sz="1200" spc="-35" dirty="0">
                <a:solidFill>
                  <a:srgbClr val="829FAA"/>
                </a:solidFill>
                <a:latin typeface="Arial MT"/>
                <a:cs typeface="Arial MT"/>
              </a:rPr>
              <a:t>Power-</a:t>
            </a:r>
            <a:r>
              <a:rPr sz="1200" spc="-30" dirty="0">
                <a:solidFill>
                  <a:srgbClr val="829FAA"/>
                </a:solidFill>
                <a:latin typeface="Arial MT"/>
                <a:cs typeface="Arial MT"/>
              </a:rPr>
              <a:t>to-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X</a:t>
            </a:r>
            <a:r>
              <a:rPr sz="1200" spc="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(Heat</a:t>
            </a:r>
            <a:r>
              <a:rPr sz="12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Pumps,</a:t>
            </a:r>
            <a:r>
              <a:rPr sz="1200" spc="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Green</a:t>
            </a:r>
            <a:r>
              <a:rPr sz="12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Hydrogen)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  <a:buClr>
                <a:srgbClr val="E21E25"/>
              </a:buClr>
              <a:buFont typeface="MS Gothic"/>
              <a:buChar char="◗"/>
            </a:pPr>
            <a:endParaRPr sz="1200">
              <a:latin typeface="Arial MT"/>
              <a:cs typeface="Arial MT"/>
            </a:endParaRPr>
          </a:p>
          <a:p>
            <a:pPr marL="3498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349885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Energy</a:t>
            </a:r>
            <a:r>
              <a:rPr sz="12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Storage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  <a:buClr>
                <a:srgbClr val="E21E25"/>
              </a:buClr>
              <a:buFont typeface="MS Gothic"/>
              <a:buChar char="◗"/>
            </a:pPr>
            <a:endParaRPr sz="1200">
              <a:latin typeface="Arial MT"/>
              <a:cs typeface="Arial MT"/>
            </a:endParaRPr>
          </a:p>
          <a:p>
            <a:pPr marL="3498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349885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Solid</a:t>
            </a:r>
            <a:r>
              <a:rPr sz="1200" spc="-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Oxide</a:t>
            </a:r>
            <a:r>
              <a:rPr sz="12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Fuel</a:t>
            </a:r>
            <a:r>
              <a:rPr sz="12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20" dirty="0">
                <a:solidFill>
                  <a:srgbClr val="829FAA"/>
                </a:solidFill>
                <a:latin typeface="Arial MT"/>
                <a:cs typeface="Arial MT"/>
              </a:rPr>
              <a:t>Cells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60"/>
              </a:spcBef>
              <a:buClr>
                <a:srgbClr val="E21E25"/>
              </a:buClr>
              <a:buFont typeface="MS Gothic"/>
              <a:buChar char="◗"/>
            </a:pPr>
            <a:endParaRPr sz="1200">
              <a:latin typeface="Arial MT"/>
              <a:cs typeface="Arial MT"/>
            </a:endParaRPr>
          </a:p>
          <a:p>
            <a:pPr marL="3498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349885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CO</a:t>
            </a:r>
            <a:r>
              <a:rPr sz="1200" baseline="-13888" dirty="0">
                <a:solidFill>
                  <a:srgbClr val="829FAA"/>
                </a:solidFill>
                <a:latin typeface="Arial MT"/>
                <a:cs typeface="Arial MT"/>
              </a:rPr>
              <a:t>2</a:t>
            </a:r>
            <a:r>
              <a:rPr sz="1200" spc="165" baseline="-13888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capture/utilization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80"/>
              </a:spcBef>
              <a:buClr>
                <a:srgbClr val="E21E25"/>
              </a:buClr>
              <a:buFont typeface="MS Gothic"/>
              <a:buChar char="◗"/>
            </a:pPr>
            <a:endParaRPr sz="1200">
              <a:latin typeface="Arial MT"/>
              <a:cs typeface="Arial MT"/>
            </a:endParaRPr>
          </a:p>
          <a:p>
            <a:pPr marL="349885" indent="-286385">
              <a:lnSpc>
                <a:spcPct val="100000"/>
              </a:lnSpc>
              <a:buClr>
                <a:srgbClr val="E21E25"/>
              </a:buClr>
              <a:buFont typeface="MS Gothic"/>
              <a:buChar char="◗"/>
              <a:tabLst>
                <a:tab pos="349885" algn="l"/>
              </a:tabLst>
            </a:pP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Digital</a:t>
            </a:r>
            <a:r>
              <a:rPr sz="1200" spc="-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Solutions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527035" y="1507236"/>
            <a:ext cx="0" cy="4358640"/>
          </a:xfrm>
          <a:custGeom>
            <a:avLst/>
            <a:gdLst/>
            <a:ahLst/>
            <a:cxnLst/>
            <a:rect l="l" t="t" r="r" b="b"/>
            <a:pathLst>
              <a:path h="4358640">
                <a:moveTo>
                  <a:pt x="0" y="0"/>
                </a:moveTo>
                <a:lnTo>
                  <a:pt x="0" y="435801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3224783" y="3169920"/>
            <a:ext cx="2847340" cy="2849880"/>
            <a:chOff x="3224783" y="3169920"/>
            <a:chExt cx="2847340" cy="2849880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9271" y="3267456"/>
              <a:ext cx="2654807" cy="265480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227831" y="3172968"/>
              <a:ext cx="2840990" cy="2843530"/>
            </a:xfrm>
            <a:custGeom>
              <a:avLst/>
              <a:gdLst/>
              <a:ahLst/>
              <a:cxnLst/>
              <a:rect l="l" t="t" r="r" b="b"/>
              <a:pathLst>
                <a:path w="2840990" h="2843529">
                  <a:moveTo>
                    <a:pt x="0" y="1421638"/>
                  </a:moveTo>
                  <a:lnTo>
                    <a:pt x="762" y="1373759"/>
                  </a:lnTo>
                  <a:lnTo>
                    <a:pt x="3175" y="1326388"/>
                  </a:lnTo>
                  <a:lnTo>
                    <a:pt x="6985" y="1279271"/>
                  </a:lnTo>
                  <a:lnTo>
                    <a:pt x="12445" y="1232662"/>
                  </a:lnTo>
                  <a:lnTo>
                    <a:pt x="19304" y="1186561"/>
                  </a:lnTo>
                  <a:lnTo>
                    <a:pt x="27685" y="1140841"/>
                  </a:lnTo>
                  <a:lnTo>
                    <a:pt x="37465" y="1095756"/>
                  </a:lnTo>
                  <a:lnTo>
                    <a:pt x="48768" y="1051179"/>
                  </a:lnTo>
                  <a:lnTo>
                    <a:pt x="61341" y="1007110"/>
                  </a:lnTo>
                  <a:lnTo>
                    <a:pt x="75310" y="963676"/>
                  </a:lnTo>
                  <a:lnTo>
                    <a:pt x="90678" y="920877"/>
                  </a:lnTo>
                  <a:lnTo>
                    <a:pt x="107315" y="878713"/>
                  </a:lnTo>
                  <a:lnTo>
                    <a:pt x="125221" y="837311"/>
                  </a:lnTo>
                  <a:lnTo>
                    <a:pt x="144398" y="796417"/>
                  </a:lnTo>
                  <a:lnTo>
                    <a:pt x="164845" y="756412"/>
                  </a:lnTo>
                  <a:lnTo>
                    <a:pt x="186435" y="717042"/>
                  </a:lnTo>
                  <a:lnTo>
                    <a:pt x="209295" y="678561"/>
                  </a:lnTo>
                  <a:lnTo>
                    <a:pt x="233298" y="640715"/>
                  </a:lnTo>
                  <a:lnTo>
                    <a:pt x="258444" y="603885"/>
                  </a:lnTo>
                  <a:lnTo>
                    <a:pt x="284733" y="567690"/>
                  </a:lnTo>
                  <a:lnTo>
                    <a:pt x="312039" y="532511"/>
                  </a:lnTo>
                  <a:lnTo>
                    <a:pt x="340487" y="498221"/>
                  </a:lnTo>
                  <a:lnTo>
                    <a:pt x="369951" y="464693"/>
                  </a:lnTo>
                  <a:lnTo>
                    <a:pt x="400431" y="432308"/>
                  </a:lnTo>
                  <a:lnTo>
                    <a:pt x="431927" y="400812"/>
                  </a:lnTo>
                  <a:lnTo>
                    <a:pt x="464312" y="370205"/>
                  </a:lnTo>
                  <a:lnTo>
                    <a:pt x="497713" y="340741"/>
                  </a:lnTo>
                  <a:lnTo>
                    <a:pt x="532003" y="312293"/>
                  </a:lnTo>
                  <a:lnTo>
                    <a:pt x="567182" y="284988"/>
                  </a:lnTo>
                  <a:lnTo>
                    <a:pt x="603250" y="258699"/>
                  </a:lnTo>
                  <a:lnTo>
                    <a:pt x="640207" y="233553"/>
                  </a:lnTo>
                  <a:lnTo>
                    <a:pt x="677926" y="209423"/>
                  </a:lnTo>
                  <a:lnTo>
                    <a:pt x="716407" y="186562"/>
                  </a:lnTo>
                  <a:lnTo>
                    <a:pt x="755650" y="164973"/>
                  </a:lnTo>
                  <a:lnTo>
                    <a:pt x="795782" y="144526"/>
                  </a:lnTo>
                  <a:lnTo>
                    <a:pt x="836421" y="125349"/>
                  </a:lnTo>
                  <a:lnTo>
                    <a:pt x="877951" y="107315"/>
                  </a:lnTo>
                  <a:lnTo>
                    <a:pt x="919988" y="90678"/>
                  </a:lnTo>
                  <a:lnTo>
                    <a:pt x="962787" y="75437"/>
                  </a:lnTo>
                  <a:lnTo>
                    <a:pt x="1006220" y="61341"/>
                  </a:lnTo>
                  <a:lnTo>
                    <a:pt x="1050163" y="48768"/>
                  </a:lnTo>
                  <a:lnTo>
                    <a:pt x="1094740" y="37592"/>
                  </a:lnTo>
                  <a:lnTo>
                    <a:pt x="1139825" y="27686"/>
                  </a:lnTo>
                  <a:lnTo>
                    <a:pt x="1185418" y="19304"/>
                  </a:lnTo>
                  <a:lnTo>
                    <a:pt x="1231519" y="12446"/>
                  </a:lnTo>
                  <a:lnTo>
                    <a:pt x="1278128" y="6985"/>
                  </a:lnTo>
                  <a:lnTo>
                    <a:pt x="1325118" y="3175"/>
                  </a:lnTo>
                  <a:lnTo>
                    <a:pt x="1372489" y="762"/>
                  </a:lnTo>
                  <a:lnTo>
                    <a:pt x="1420368" y="0"/>
                  </a:lnTo>
                  <a:lnTo>
                    <a:pt x="1468246" y="762"/>
                  </a:lnTo>
                  <a:lnTo>
                    <a:pt x="1515618" y="3175"/>
                  </a:lnTo>
                  <a:lnTo>
                    <a:pt x="1562608" y="6985"/>
                  </a:lnTo>
                  <a:lnTo>
                    <a:pt x="1609217" y="12446"/>
                  </a:lnTo>
                  <a:lnTo>
                    <a:pt x="1655318" y="19304"/>
                  </a:lnTo>
                  <a:lnTo>
                    <a:pt x="1700910" y="27686"/>
                  </a:lnTo>
                  <a:lnTo>
                    <a:pt x="1745995" y="37592"/>
                  </a:lnTo>
                  <a:lnTo>
                    <a:pt x="1790572" y="48768"/>
                  </a:lnTo>
                  <a:lnTo>
                    <a:pt x="1834515" y="61341"/>
                  </a:lnTo>
                  <a:lnTo>
                    <a:pt x="1877948" y="75437"/>
                  </a:lnTo>
                  <a:lnTo>
                    <a:pt x="1920747" y="90678"/>
                  </a:lnTo>
                  <a:lnTo>
                    <a:pt x="1962784" y="107315"/>
                  </a:lnTo>
                  <a:lnTo>
                    <a:pt x="2004314" y="125349"/>
                  </a:lnTo>
                  <a:lnTo>
                    <a:pt x="2044954" y="144526"/>
                  </a:lnTo>
                  <a:lnTo>
                    <a:pt x="2085085" y="164973"/>
                  </a:lnTo>
                  <a:lnTo>
                    <a:pt x="2124329" y="186562"/>
                  </a:lnTo>
                  <a:lnTo>
                    <a:pt x="2162810" y="209423"/>
                  </a:lnTo>
                  <a:lnTo>
                    <a:pt x="2200529" y="233553"/>
                  </a:lnTo>
                  <a:lnTo>
                    <a:pt x="2237485" y="258699"/>
                  </a:lnTo>
                  <a:lnTo>
                    <a:pt x="2273554" y="284988"/>
                  </a:lnTo>
                  <a:lnTo>
                    <a:pt x="2308733" y="312293"/>
                  </a:lnTo>
                  <a:lnTo>
                    <a:pt x="2343022" y="340741"/>
                  </a:lnTo>
                  <a:lnTo>
                    <a:pt x="2376423" y="370205"/>
                  </a:lnTo>
                  <a:lnTo>
                    <a:pt x="2408809" y="400812"/>
                  </a:lnTo>
                  <a:lnTo>
                    <a:pt x="2440305" y="432308"/>
                  </a:lnTo>
                  <a:lnTo>
                    <a:pt x="2470785" y="464693"/>
                  </a:lnTo>
                  <a:lnTo>
                    <a:pt x="2500248" y="498221"/>
                  </a:lnTo>
                  <a:lnTo>
                    <a:pt x="2528697" y="532511"/>
                  </a:lnTo>
                  <a:lnTo>
                    <a:pt x="2556002" y="567690"/>
                  </a:lnTo>
                  <a:lnTo>
                    <a:pt x="2582291" y="603885"/>
                  </a:lnTo>
                  <a:lnTo>
                    <a:pt x="2607437" y="640715"/>
                  </a:lnTo>
                  <a:lnTo>
                    <a:pt x="2631440" y="678561"/>
                  </a:lnTo>
                  <a:lnTo>
                    <a:pt x="2654300" y="717042"/>
                  </a:lnTo>
                  <a:lnTo>
                    <a:pt x="2675890" y="756412"/>
                  </a:lnTo>
                  <a:lnTo>
                    <a:pt x="2696337" y="796417"/>
                  </a:lnTo>
                  <a:lnTo>
                    <a:pt x="2715514" y="837311"/>
                  </a:lnTo>
                  <a:lnTo>
                    <a:pt x="2733421" y="878713"/>
                  </a:lnTo>
                  <a:lnTo>
                    <a:pt x="2750058" y="920877"/>
                  </a:lnTo>
                  <a:lnTo>
                    <a:pt x="2765425" y="963676"/>
                  </a:lnTo>
                  <a:lnTo>
                    <a:pt x="2779395" y="1007110"/>
                  </a:lnTo>
                  <a:lnTo>
                    <a:pt x="2791968" y="1051179"/>
                  </a:lnTo>
                  <a:lnTo>
                    <a:pt x="2803271" y="1095756"/>
                  </a:lnTo>
                  <a:lnTo>
                    <a:pt x="2813050" y="1140841"/>
                  </a:lnTo>
                  <a:lnTo>
                    <a:pt x="2821432" y="1186561"/>
                  </a:lnTo>
                  <a:lnTo>
                    <a:pt x="2828290" y="1232662"/>
                  </a:lnTo>
                  <a:lnTo>
                    <a:pt x="2833751" y="1279271"/>
                  </a:lnTo>
                  <a:lnTo>
                    <a:pt x="2837560" y="1326388"/>
                  </a:lnTo>
                  <a:lnTo>
                    <a:pt x="2839973" y="1373759"/>
                  </a:lnTo>
                  <a:lnTo>
                    <a:pt x="2840735" y="1421638"/>
                  </a:lnTo>
                  <a:lnTo>
                    <a:pt x="2839973" y="1469644"/>
                  </a:lnTo>
                  <a:lnTo>
                    <a:pt x="2837560" y="1517015"/>
                  </a:lnTo>
                  <a:lnTo>
                    <a:pt x="2833751" y="1564132"/>
                  </a:lnTo>
                  <a:lnTo>
                    <a:pt x="2828290" y="1610741"/>
                  </a:lnTo>
                  <a:lnTo>
                    <a:pt x="2821432" y="1656842"/>
                  </a:lnTo>
                  <a:lnTo>
                    <a:pt x="2813050" y="1702562"/>
                  </a:lnTo>
                  <a:lnTo>
                    <a:pt x="2803271" y="1747647"/>
                  </a:lnTo>
                  <a:lnTo>
                    <a:pt x="2791968" y="1792224"/>
                  </a:lnTo>
                  <a:lnTo>
                    <a:pt x="2779395" y="1836293"/>
                  </a:lnTo>
                  <a:lnTo>
                    <a:pt x="2765425" y="1879727"/>
                  </a:lnTo>
                  <a:lnTo>
                    <a:pt x="2750058" y="1922526"/>
                  </a:lnTo>
                  <a:lnTo>
                    <a:pt x="2733421" y="1964690"/>
                  </a:lnTo>
                  <a:lnTo>
                    <a:pt x="2715514" y="2006092"/>
                  </a:lnTo>
                  <a:lnTo>
                    <a:pt x="2696337" y="2046986"/>
                  </a:lnTo>
                  <a:lnTo>
                    <a:pt x="2675890" y="2086991"/>
                  </a:lnTo>
                  <a:lnTo>
                    <a:pt x="2654300" y="2126361"/>
                  </a:lnTo>
                  <a:lnTo>
                    <a:pt x="2631440" y="2164842"/>
                  </a:lnTo>
                  <a:lnTo>
                    <a:pt x="2607437" y="2202688"/>
                  </a:lnTo>
                  <a:lnTo>
                    <a:pt x="2582291" y="2239518"/>
                  </a:lnTo>
                  <a:lnTo>
                    <a:pt x="2556002" y="2275713"/>
                  </a:lnTo>
                  <a:lnTo>
                    <a:pt x="2528697" y="2310892"/>
                  </a:lnTo>
                  <a:lnTo>
                    <a:pt x="2500248" y="2345182"/>
                  </a:lnTo>
                  <a:lnTo>
                    <a:pt x="2470785" y="2378710"/>
                  </a:lnTo>
                  <a:lnTo>
                    <a:pt x="2440305" y="2411095"/>
                  </a:lnTo>
                  <a:lnTo>
                    <a:pt x="2408809" y="2442629"/>
                  </a:lnTo>
                  <a:lnTo>
                    <a:pt x="2376423" y="2473134"/>
                  </a:lnTo>
                  <a:lnTo>
                    <a:pt x="2343022" y="2502623"/>
                  </a:lnTo>
                  <a:lnTo>
                    <a:pt x="2308733" y="2531071"/>
                  </a:lnTo>
                  <a:lnTo>
                    <a:pt x="2273554" y="2558453"/>
                  </a:lnTo>
                  <a:lnTo>
                    <a:pt x="2237485" y="2584742"/>
                  </a:lnTo>
                  <a:lnTo>
                    <a:pt x="2200529" y="2609900"/>
                  </a:lnTo>
                  <a:lnTo>
                    <a:pt x="2162810" y="2633929"/>
                  </a:lnTo>
                  <a:lnTo>
                    <a:pt x="2124329" y="2656789"/>
                  </a:lnTo>
                  <a:lnTo>
                    <a:pt x="2085085" y="2678455"/>
                  </a:lnTo>
                  <a:lnTo>
                    <a:pt x="2044954" y="2698902"/>
                  </a:lnTo>
                  <a:lnTo>
                    <a:pt x="2004314" y="2718104"/>
                  </a:lnTo>
                  <a:lnTo>
                    <a:pt x="1962784" y="2736037"/>
                  </a:lnTo>
                  <a:lnTo>
                    <a:pt x="1920747" y="2752686"/>
                  </a:lnTo>
                  <a:lnTo>
                    <a:pt x="1877948" y="2768015"/>
                  </a:lnTo>
                  <a:lnTo>
                    <a:pt x="1834515" y="2782011"/>
                  </a:lnTo>
                  <a:lnTo>
                    <a:pt x="1790572" y="2794622"/>
                  </a:lnTo>
                  <a:lnTo>
                    <a:pt x="1745995" y="2805849"/>
                  </a:lnTo>
                  <a:lnTo>
                    <a:pt x="1700910" y="2815666"/>
                  </a:lnTo>
                  <a:lnTo>
                    <a:pt x="1655318" y="2824035"/>
                  </a:lnTo>
                  <a:lnTo>
                    <a:pt x="1609217" y="2830944"/>
                  </a:lnTo>
                  <a:lnTo>
                    <a:pt x="1562608" y="2836354"/>
                  </a:lnTo>
                  <a:lnTo>
                    <a:pt x="1515618" y="2840253"/>
                  </a:lnTo>
                  <a:lnTo>
                    <a:pt x="1468246" y="2842615"/>
                  </a:lnTo>
                  <a:lnTo>
                    <a:pt x="1420368" y="2843403"/>
                  </a:lnTo>
                  <a:lnTo>
                    <a:pt x="1372489" y="2842615"/>
                  </a:lnTo>
                  <a:lnTo>
                    <a:pt x="1325118" y="2840253"/>
                  </a:lnTo>
                  <a:lnTo>
                    <a:pt x="1278128" y="2836354"/>
                  </a:lnTo>
                  <a:lnTo>
                    <a:pt x="1231519" y="2830944"/>
                  </a:lnTo>
                  <a:lnTo>
                    <a:pt x="1185418" y="2824035"/>
                  </a:lnTo>
                  <a:lnTo>
                    <a:pt x="1139825" y="2815666"/>
                  </a:lnTo>
                  <a:lnTo>
                    <a:pt x="1094740" y="2805849"/>
                  </a:lnTo>
                  <a:lnTo>
                    <a:pt x="1050163" y="2794622"/>
                  </a:lnTo>
                  <a:lnTo>
                    <a:pt x="1006220" y="2782011"/>
                  </a:lnTo>
                  <a:lnTo>
                    <a:pt x="962787" y="2768015"/>
                  </a:lnTo>
                  <a:lnTo>
                    <a:pt x="919988" y="2752686"/>
                  </a:lnTo>
                  <a:lnTo>
                    <a:pt x="877951" y="2736037"/>
                  </a:lnTo>
                  <a:lnTo>
                    <a:pt x="836421" y="2718104"/>
                  </a:lnTo>
                  <a:lnTo>
                    <a:pt x="795782" y="2698902"/>
                  </a:lnTo>
                  <a:lnTo>
                    <a:pt x="755650" y="2678455"/>
                  </a:lnTo>
                  <a:lnTo>
                    <a:pt x="716407" y="2656789"/>
                  </a:lnTo>
                  <a:lnTo>
                    <a:pt x="677926" y="2633929"/>
                  </a:lnTo>
                  <a:lnTo>
                    <a:pt x="640207" y="2609900"/>
                  </a:lnTo>
                  <a:lnTo>
                    <a:pt x="603250" y="2584742"/>
                  </a:lnTo>
                  <a:lnTo>
                    <a:pt x="567182" y="2558453"/>
                  </a:lnTo>
                  <a:lnTo>
                    <a:pt x="532003" y="2531071"/>
                  </a:lnTo>
                  <a:lnTo>
                    <a:pt x="497713" y="2502623"/>
                  </a:lnTo>
                  <a:lnTo>
                    <a:pt x="464312" y="2473134"/>
                  </a:lnTo>
                  <a:lnTo>
                    <a:pt x="431927" y="2442629"/>
                  </a:lnTo>
                  <a:lnTo>
                    <a:pt x="400431" y="2411095"/>
                  </a:lnTo>
                  <a:lnTo>
                    <a:pt x="369951" y="2378710"/>
                  </a:lnTo>
                  <a:lnTo>
                    <a:pt x="340487" y="2345182"/>
                  </a:lnTo>
                  <a:lnTo>
                    <a:pt x="312039" y="2310892"/>
                  </a:lnTo>
                  <a:lnTo>
                    <a:pt x="284733" y="2275713"/>
                  </a:lnTo>
                  <a:lnTo>
                    <a:pt x="258444" y="2239518"/>
                  </a:lnTo>
                  <a:lnTo>
                    <a:pt x="233298" y="2202688"/>
                  </a:lnTo>
                  <a:lnTo>
                    <a:pt x="209295" y="2164842"/>
                  </a:lnTo>
                  <a:lnTo>
                    <a:pt x="186435" y="2126361"/>
                  </a:lnTo>
                  <a:lnTo>
                    <a:pt x="164845" y="2086991"/>
                  </a:lnTo>
                  <a:lnTo>
                    <a:pt x="144398" y="2046986"/>
                  </a:lnTo>
                  <a:lnTo>
                    <a:pt x="125221" y="2006092"/>
                  </a:lnTo>
                  <a:lnTo>
                    <a:pt x="107315" y="1964690"/>
                  </a:lnTo>
                  <a:lnTo>
                    <a:pt x="90678" y="1922526"/>
                  </a:lnTo>
                  <a:lnTo>
                    <a:pt x="75310" y="1879727"/>
                  </a:lnTo>
                  <a:lnTo>
                    <a:pt x="61341" y="1836293"/>
                  </a:lnTo>
                  <a:lnTo>
                    <a:pt x="48768" y="1792224"/>
                  </a:lnTo>
                  <a:lnTo>
                    <a:pt x="37465" y="1747647"/>
                  </a:lnTo>
                  <a:lnTo>
                    <a:pt x="27685" y="1702562"/>
                  </a:lnTo>
                  <a:lnTo>
                    <a:pt x="19304" y="1656842"/>
                  </a:lnTo>
                  <a:lnTo>
                    <a:pt x="12445" y="1610741"/>
                  </a:lnTo>
                  <a:lnTo>
                    <a:pt x="6985" y="1564132"/>
                  </a:lnTo>
                  <a:lnTo>
                    <a:pt x="3175" y="1517015"/>
                  </a:lnTo>
                  <a:lnTo>
                    <a:pt x="762" y="1469644"/>
                  </a:lnTo>
                  <a:lnTo>
                    <a:pt x="0" y="1421638"/>
                  </a:lnTo>
                  <a:close/>
                </a:path>
              </a:pathLst>
            </a:custGeom>
            <a:ln w="6096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85724" y="200990"/>
            <a:ext cx="8903335" cy="475437"/>
          </a:xfrm>
          <a:prstGeom prst="rect">
            <a:avLst/>
          </a:prstGeom>
        </p:spPr>
        <p:txBody>
          <a:bodyPr vert="horz" wrap="square" lIns="0" tIns="105079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100"/>
              </a:spcBef>
            </a:pPr>
            <a:r>
              <a:rPr lang="en-US" sz="2400" spc="-10" dirty="0"/>
              <a:t>SPS</a:t>
            </a:r>
            <a:r>
              <a:rPr lang="en-US" sz="2400" spc="-160" dirty="0"/>
              <a:t>PL</a:t>
            </a:r>
            <a:r>
              <a:rPr sz="2400" spc="-165" dirty="0"/>
              <a:t> </a:t>
            </a:r>
            <a:r>
              <a:rPr sz="2400" spc="-10" dirty="0"/>
              <a:t>RESPONSE</a:t>
            </a:r>
            <a:r>
              <a:rPr sz="2400" spc="-155" dirty="0"/>
              <a:t> </a:t>
            </a:r>
            <a:r>
              <a:rPr sz="2400" dirty="0"/>
              <a:t>TO</a:t>
            </a:r>
            <a:r>
              <a:rPr sz="2400" spc="-160" dirty="0"/>
              <a:t> </a:t>
            </a:r>
            <a:r>
              <a:rPr sz="2400" dirty="0"/>
              <a:t>CHANGING</a:t>
            </a:r>
            <a:r>
              <a:rPr sz="2400" spc="-85" dirty="0"/>
              <a:t> </a:t>
            </a:r>
            <a:r>
              <a:rPr sz="2400" spc="-10" dirty="0"/>
              <a:t>MARKETS</a:t>
            </a:r>
            <a:endParaRPr sz="2400" dirty="0"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6A1E18D-AE7B-2C7A-E1A5-FE6A08454A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4674" y="200990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ject 13">
            <a:extLst>
              <a:ext uri="{FF2B5EF4-FFF2-40B4-BE49-F238E27FC236}">
                <a16:creationId xmlns:a16="http://schemas.microsoft.com/office/drawing/2014/main" id="{491451CA-8530-F96A-F3F2-8960F26010A7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27035" y="1839467"/>
            <a:ext cx="0" cy="1078865"/>
          </a:xfrm>
          <a:custGeom>
            <a:avLst/>
            <a:gdLst/>
            <a:ahLst/>
            <a:cxnLst/>
            <a:rect l="l" t="t" r="r" b="b"/>
            <a:pathLst>
              <a:path h="1078864">
                <a:moveTo>
                  <a:pt x="0" y="0"/>
                </a:moveTo>
                <a:lnTo>
                  <a:pt x="0" y="107886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78536" y="944880"/>
            <a:ext cx="1780539" cy="5221605"/>
            <a:chOff x="478536" y="944880"/>
            <a:chExt cx="1780539" cy="52216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536" y="944880"/>
              <a:ext cx="1648100" cy="5221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77824" y="1350263"/>
              <a:ext cx="1381125" cy="283210"/>
            </a:xfrm>
            <a:custGeom>
              <a:avLst/>
              <a:gdLst/>
              <a:ahLst/>
              <a:cxnLst/>
              <a:rect l="l" t="t" r="r" b="b"/>
              <a:pathLst>
                <a:path w="1381125" h="283210">
                  <a:moveTo>
                    <a:pt x="237490" y="194691"/>
                  </a:moveTo>
                  <a:lnTo>
                    <a:pt x="184111" y="177673"/>
                  </a:lnTo>
                  <a:lnTo>
                    <a:pt x="180111" y="191643"/>
                  </a:lnTo>
                  <a:lnTo>
                    <a:pt x="175006" y="203708"/>
                  </a:lnTo>
                  <a:lnTo>
                    <a:pt x="144081" y="232156"/>
                  </a:lnTo>
                  <a:lnTo>
                    <a:pt x="123672" y="235712"/>
                  </a:lnTo>
                  <a:lnTo>
                    <a:pt x="109486" y="234315"/>
                  </a:lnTo>
                  <a:lnTo>
                    <a:pt x="75323" y="213614"/>
                  </a:lnTo>
                  <a:lnTo>
                    <a:pt x="57886" y="163830"/>
                  </a:lnTo>
                  <a:lnTo>
                    <a:pt x="56730" y="139827"/>
                  </a:lnTo>
                  <a:lnTo>
                    <a:pt x="57912" y="116967"/>
                  </a:lnTo>
                  <a:lnTo>
                    <a:pt x="75603" y="69088"/>
                  </a:lnTo>
                  <a:lnTo>
                    <a:pt x="110337" y="48641"/>
                  </a:lnTo>
                  <a:lnTo>
                    <a:pt x="124790" y="47244"/>
                  </a:lnTo>
                  <a:lnTo>
                    <a:pt x="135343" y="48006"/>
                  </a:lnTo>
                  <a:lnTo>
                    <a:pt x="169100" y="66294"/>
                  </a:lnTo>
                  <a:lnTo>
                    <a:pt x="182257" y="93091"/>
                  </a:lnTo>
                  <a:lnTo>
                    <a:pt x="236753" y="80010"/>
                  </a:lnTo>
                  <a:lnTo>
                    <a:pt x="217576" y="39370"/>
                  </a:lnTo>
                  <a:lnTo>
                    <a:pt x="172910" y="7366"/>
                  </a:lnTo>
                  <a:lnTo>
                    <a:pt x="127584" y="0"/>
                  </a:lnTo>
                  <a:lnTo>
                    <a:pt x="100317" y="2413"/>
                  </a:lnTo>
                  <a:lnTo>
                    <a:pt x="54114" y="21209"/>
                  </a:lnTo>
                  <a:lnTo>
                    <a:pt x="19761" y="58547"/>
                  </a:lnTo>
                  <a:lnTo>
                    <a:pt x="2197" y="111633"/>
                  </a:lnTo>
                  <a:lnTo>
                    <a:pt x="0" y="143891"/>
                  </a:lnTo>
                  <a:lnTo>
                    <a:pt x="2184" y="174498"/>
                  </a:lnTo>
                  <a:lnTo>
                    <a:pt x="19659" y="225298"/>
                  </a:lnTo>
                  <a:lnTo>
                    <a:pt x="53657" y="262001"/>
                  </a:lnTo>
                  <a:lnTo>
                    <a:pt x="98298" y="280543"/>
                  </a:lnTo>
                  <a:lnTo>
                    <a:pt x="124231" y="282956"/>
                  </a:lnTo>
                  <a:lnTo>
                    <a:pt x="145211" y="281559"/>
                  </a:lnTo>
                  <a:lnTo>
                    <a:pt x="196672" y="261112"/>
                  </a:lnTo>
                  <a:lnTo>
                    <a:pt x="230339" y="215646"/>
                  </a:lnTo>
                  <a:lnTo>
                    <a:pt x="237490" y="194691"/>
                  </a:lnTo>
                  <a:close/>
                </a:path>
                <a:path w="1381125" h="283210">
                  <a:moveTo>
                    <a:pt x="538607" y="140462"/>
                  </a:moveTo>
                  <a:lnTo>
                    <a:pt x="529717" y="82296"/>
                  </a:lnTo>
                  <a:lnTo>
                    <a:pt x="510032" y="47244"/>
                  </a:lnTo>
                  <a:lnTo>
                    <a:pt x="481838" y="20574"/>
                  </a:lnTo>
                  <a:lnTo>
                    <a:pt x="481838" y="140462"/>
                  </a:lnTo>
                  <a:lnTo>
                    <a:pt x="480441" y="162814"/>
                  </a:lnTo>
                  <a:lnTo>
                    <a:pt x="460857" y="211709"/>
                  </a:lnTo>
                  <a:lnTo>
                    <a:pt x="460756" y="211963"/>
                  </a:lnTo>
                  <a:lnTo>
                    <a:pt x="422402" y="234188"/>
                  </a:lnTo>
                  <a:lnTo>
                    <a:pt x="406654" y="235712"/>
                  </a:lnTo>
                  <a:lnTo>
                    <a:pt x="390944" y="234188"/>
                  </a:lnTo>
                  <a:lnTo>
                    <a:pt x="352374" y="211709"/>
                  </a:lnTo>
                  <a:lnTo>
                    <a:pt x="332333" y="163068"/>
                  </a:lnTo>
                  <a:lnTo>
                    <a:pt x="331038" y="140462"/>
                  </a:lnTo>
                  <a:lnTo>
                    <a:pt x="332295" y="119126"/>
                  </a:lnTo>
                  <a:lnTo>
                    <a:pt x="351815" y="70612"/>
                  </a:lnTo>
                  <a:lnTo>
                    <a:pt x="390486" y="48641"/>
                  </a:lnTo>
                  <a:lnTo>
                    <a:pt x="406654" y="47244"/>
                  </a:lnTo>
                  <a:lnTo>
                    <a:pt x="422910" y="48641"/>
                  </a:lnTo>
                  <a:lnTo>
                    <a:pt x="461264" y="70358"/>
                  </a:lnTo>
                  <a:lnTo>
                    <a:pt x="480568" y="118491"/>
                  </a:lnTo>
                  <a:lnTo>
                    <a:pt x="481838" y="140462"/>
                  </a:lnTo>
                  <a:lnTo>
                    <a:pt x="481838" y="20574"/>
                  </a:lnTo>
                  <a:lnTo>
                    <a:pt x="460375" y="9398"/>
                  </a:lnTo>
                  <a:lnTo>
                    <a:pt x="434721" y="2286"/>
                  </a:lnTo>
                  <a:lnTo>
                    <a:pt x="406146" y="0"/>
                  </a:lnTo>
                  <a:lnTo>
                    <a:pt x="389966" y="635"/>
                  </a:lnTo>
                  <a:lnTo>
                    <a:pt x="347357" y="10795"/>
                  </a:lnTo>
                  <a:lnTo>
                    <a:pt x="312115" y="35433"/>
                  </a:lnTo>
                  <a:lnTo>
                    <a:pt x="286727" y="72898"/>
                  </a:lnTo>
                  <a:lnTo>
                    <a:pt x="275043" y="123063"/>
                  </a:lnTo>
                  <a:lnTo>
                    <a:pt x="274269" y="143129"/>
                  </a:lnTo>
                  <a:lnTo>
                    <a:pt x="276428" y="173101"/>
                  </a:lnTo>
                  <a:lnTo>
                    <a:pt x="276504" y="173990"/>
                  </a:lnTo>
                  <a:lnTo>
                    <a:pt x="294373" y="225044"/>
                  </a:lnTo>
                  <a:lnTo>
                    <a:pt x="294462" y="225298"/>
                  </a:lnTo>
                  <a:lnTo>
                    <a:pt x="329666" y="262001"/>
                  </a:lnTo>
                  <a:lnTo>
                    <a:pt x="378028" y="280543"/>
                  </a:lnTo>
                  <a:lnTo>
                    <a:pt x="406908" y="282956"/>
                  </a:lnTo>
                  <a:lnTo>
                    <a:pt x="435356" y="280543"/>
                  </a:lnTo>
                  <a:lnTo>
                    <a:pt x="483031" y="262001"/>
                  </a:lnTo>
                  <a:lnTo>
                    <a:pt x="483235" y="262001"/>
                  </a:lnTo>
                  <a:lnTo>
                    <a:pt x="508342" y="235712"/>
                  </a:lnTo>
                  <a:lnTo>
                    <a:pt x="518541" y="225044"/>
                  </a:lnTo>
                  <a:lnTo>
                    <a:pt x="536448" y="173101"/>
                  </a:lnTo>
                  <a:lnTo>
                    <a:pt x="538607" y="143129"/>
                  </a:lnTo>
                  <a:lnTo>
                    <a:pt x="538607" y="140462"/>
                  </a:lnTo>
                  <a:close/>
                </a:path>
                <a:path w="1381125" h="283210">
                  <a:moveTo>
                    <a:pt x="788670" y="198755"/>
                  </a:moveTo>
                  <a:lnTo>
                    <a:pt x="777875" y="154940"/>
                  </a:lnTo>
                  <a:lnTo>
                    <a:pt x="747776" y="127127"/>
                  </a:lnTo>
                  <a:lnTo>
                    <a:pt x="707136" y="112268"/>
                  </a:lnTo>
                  <a:lnTo>
                    <a:pt x="670052" y="102743"/>
                  </a:lnTo>
                  <a:lnTo>
                    <a:pt x="655574" y="98171"/>
                  </a:lnTo>
                  <a:lnTo>
                    <a:pt x="644779" y="93599"/>
                  </a:lnTo>
                  <a:lnTo>
                    <a:pt x="637667" y="89154"/>
                  </a:lnTo>
                  <a:lnTo>
                    <a:pt x="632206" y="84582"/>
                  </a:lnTo>
                  <a:lnTo>
                    <a:pt x="629539" y="79121"/>
                  </a:lnTo>
                  <a:lnTo>
                    <a:pt x="629539" y="65532"/>
                  </a:lnTo>
                  <a:lnTo>
                    <a:pt x="664464" y="46355"/>
                  </a:lnTo>
                  <a:lnTo>
                    <a:pt x="675894" y="45720"/>
                  </a:lnTo>
                  <a:lnTo>
                    <a:pt x="686689" y="46355"/>
                  </a:lnTo>
                  <a:lnTo>
                    <a:pt x="720344" y="67183"/>
                  </a:lnTo>
                  <a:lnTo>
                    <a:pt x="725805" y="85217"/>
                  </a:lnTo>
                  <a:lnTo>
                    <a:pt x="780923" y="82804"/>
                  </a:lnTo>
                  <a:lnTo>
                    <a:pt x="771525" y="45720"/>
                  </a:lnTo>
                  <a:lnTo>
                    <a:pt x="739140" y="12700"/>
                  </a:lnTo>
                  <a:lnTo>
                    <a:pt x="700532" y="1397"/>
                  </a:lnTo>
                  <a:lnTo>
                    <a:pt x="676402" y="0"/>
                  </a:lnTo>
                  <a:lnTo>
                    <a:pt x="661289" y="635"/>
                  </a:lnTo>
                  <a:lnTo>
                    <a:pt x="622681" y="9525"/>
                  </a:lnTo>
                  <a:lnTo>
                    <a:pt x="588772" y="37211"/>
                  </a:lnTo>
                  <a:lnTo>
                    <a:pt x="576834" y="76327"/>
                  </a:lnTo>
                  <a:lnTo>
                    <a:pt x="578485" y="91948"/>
                  </a:lnTo>
                  <a:lnTo>
                    <a:pt x="601980" y="131318"/>
                  </a:lnTo>
                  <a:lnTo>
                    <a:pt x="643636" y="152654"/>
                  </a:lnTo>
                  <a:lnTo>
                    <a:pt x="692277" y="165735"/>
                  </a:lnTo>
                  <a:lnTo>
                    <a:pt x="731774" y="186817"/>
                  </a:lnTo>
                  <a:lnTo>
                    <a:pt x="733679" y="192278"/>
                  </a:lnTo>
                  <a:lnTo>
                    <a:pt x="733679" y="198755"/>
                  </a:lnTo>
                  <a:lnTo>
                    <a:pt x="703453" y="233680"/>
                  </a:lnTo>
                  <a:lnTo>
                    <a:pt x="680085" y="236474"/>
                  </a:lnTo>
                  <a:lnTo>
                    <a:pt x="668147" y="235712"/>
                  </a:lnTo>
                  <a:lnTo>
                    <a:pt x="633476" y="216535"/>
                  </a:lnTo>
                  <a:lnTo>
                    <a:pt x="620649" y="184023"/>
                  </a:lnTo>
                  <a:lnTo>
                    <a:pt x="567055" y="189230"/>
                  </a:lnTo>
                  <a:lnTo>
                    <a:pt x="577977" y="229616"/>
                  </a:lnTo>
                  <a:lnTo>
                    <a:pt x="615442" y="269621"/>
                  </a:lnTo>
                  <a:lnTo>
                    <a:pt x="655193" y="281559"/>
                  </a:lnTo>
                  <a:lnTo>
                    <a:pt x="679577" y="283083"/>
                  </a:lnTo>
                  <a:lnTo>
                    <a:pt x="696595" y="282448"/>
                  </a:lnTo>
                  <a:lnTo>
                    <a:pt x="738886" y="273177"/>
                  </a:lnTo>
                  <a:lnTo>
                    <a:pt x="775703" y="242570"/>
                  </a:lnTo>
                  <a:lnTo>
                    <a:pt x="787908" y="210185"/>
                  </a:lnTo>
                  <a:lnTo>
                    <a:pt x="788670" y="198755"/>
                  </a:lnTo>
                  <a:close/>
                </a:path>
                <a:path w="1381125" h="283210">
                  <a:moveTo>
                    <a:pt x="1032510" y="4826"/>
                  </a:moveTo>
                  <a:lnTo>
                    <a:pt x="815848" y="4826"/>
                  </a:lnTo>
                  <a:lnTo>
                    <a:pt x="815848" y="50546"/>
                  </a:lnTo>
                  <a:lnTo>
                    <a:pt x="896747" y="50546"/>
                  </a:lnTo>
                  <a:lnTo>
                    <a:pt x="896747" y="277876"/>
                  </a:lnTo>
                  <a:lnTo>
                    <a:pt x="951865" y="277876"/>
                  </a:lnTo>
                  <a:lnTo>
                    <a:pt x="951865" y="50546"/>
                  </a:lnTo>
                  <a:lnTo>
                    <a:pt x="1032510" y="50546"/>
                  </a:lnTo>
                  <a:lnTo>
                    <a:pt x="1032510" y="4826"/>
                  </a:lnTo>
                  <a:close/>
                </a:path>
                <a:path w="1381125" h="283210">
                  <a:moveTo>
                    <a:pt x="1143546" y="152793"/>
                  </a:moveTo>
                  <a:lnTo>
                    <a:pt x="1040892" y="152793"/>
                  </a:lnTo>
                  <a:lnTo>
                    <a:pt x="1040892" y="205232"/>
                  </a:lnTo>
                  <a:lnTo>
                    <a:pt x="1143546" y="205232"/>
                  </a:lnTo>
                  <a:lnTo>
                    <a:pt x="1143546" y="152793"/>
                  </a:lnTo>
                  <a:close/>
                </a:path>
                <a:path w="1381125" h="283210">
                  <a:moveTo>
                    <a:pt x="1380998" y="232156"/>
                  </a:moveTo>
                  <a:lnTo>
                    <a:pt x="1228725" y="232156"/>
                  </a:lnTo>
                  <a:lnTo>
                    <a:pt x="1228725" y="157226"/>
                  </a:lnTo>
                  <a:lnTo>
                    <a:pt x="1365631" y="157226"/>
                  </a:lnTo>
                  <a:lnTo>
                    <a:pt x="1365631" y="111506"/>
                  </a:lnTo>
                  <a:lnTo>
                    <a:pt x="1228725" y="111506"/>
                  </a:lnTo>
                  <a:lnTo>
                    <a:pt x="1228725" y="50546"/>
                  </a:lnTo>
                  <a:lnTo>
                    <a:pt x="1375791" y="50546"/>
                  </a:lnTo>
                  <a:lnTo>
                    <a:pt x="1375791" y="4826"/>
                  </a:lnTo>
                  <a:lnTo>
                    <a:pt x="1173607" y="4826"/>
                  </a:lnTo>
                  <a:lnTo>
                    <a:pt x="1173607" y="50546"/>
                  </a:lnTo>
                  <a:lnTo>
                    <a:pt x="1173607" y="111506"/>
                  </a:lnTo>
                  <a:lnTo>
                    <a:pt x="1173607" y="157226"/>
                  </a:lnTo>
                  <a:lnTo>
                    <a:pt x="1173607" y="232156"/>
                  </a:lnTo>
                  <a:lnTo>
                    <a:pt x="1173607" y="277876"/>
                  </a:lnTo>
                  <a:lnTo>
                    <a:pt x="1380998" y="277876"/>
                  </a:lnTo>
                  <a:lnTo>
                    <a:pt x="1380998" y="232156"/>
                  </a:lnTo>
                  <a:close/>
                </a:path>
              </a:pathLst>
            </a:custGeom>
            <a:solidFill>
              <a:srgbClr val="94ADB8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2306320" y="1355089"/>
            <a:ext cx="187325" cy="273050"/>
          </a:xfrm>
          <a:custGeom>
            <a:avLst/>
            <a:gdLst/>
            <a:ahLst/>
            <a:cxnLst/>
            <a:rect l="l" t="t" r="r" b="b"/>
            <a:pathLst>
              <a:path w="187325" h="273050">
                <a:moveTo>
                  <a:pt x="186817" y="0"/>
                </a:moveTo>
                <a:lnTo>
                  <a:pt x="0" y="0"/>
                </a:lnTo>
                <a:lnTo>
                  <a:pt x="0" y="45720"/>
                </a:lnTo>
                <a:lnTo>
                  <a:pt x="0" y="110490"/>
                </a:lnTo>
                <a:lnTo>
                  <a:pt x="0" y="157480"/>
                </a:lnTo>
                <a:lnTo>
                  <a:pt x="0" y="273050"/>
                </a:lnTo>
                <a:lnTo>
                  <a:pt x="54991" y="273050"/>
                </a:lnTo>
                <a:lnTo>
                  <a:pt x="54991" y="157480"/>
                </a:lnTo>
                <a:lnTo>
                  <a:pt x="168783" y="157480"/>
                </a:lnTo>
                <a:lnTo>
                  <a:pt x="168783" y="110490"/>
                </a:lnTo>
                <a:lnTo>
                  <a:pt x="54991" y="110490"/>
                </a:lnTo>
                <a:lnTo>
                  <a:pt x="54991" y="45720"/>
                </a:lnTo>
                <a:lnTo>
                  <a:pt x="186817" y="45720"/>
                </a:lnTo>
                <a:lnTo>
                  <a:pt x="186817" y="0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39365" y="1355089"/>
            <a:ext cx="187325" cy="273050"/>
          </a:xfrm>
          <a:custGeom>
            <a:avLst/>
            <a:gdLst/>
            <a:ahLst/>
            <a:cxnLst/>
            <a:rect l="l" t="t" r="r" b="b"/>
            <a:pathLst>
              <a:path w="187325" h="273050">
                <a:moveTo>
                  <a:pt x="186944" y="0"/>
                </a:moveTo>
                <a:lnTo>
                  <a:pt x="0" y="0"/>
                </a:lnTo>
                <a:lnTo>
                  <a:pt x="0" y="45720"/>
                </a:lnTo>
                <a:lnTo>
                  <a:pt x="0" y="110490"/>
                </a:lnTo>
                <a:lnTo>
                  <a:pt x="0" y="157480"/>
                </a:lnTo>
                <a:lnTo>
                  <a:pt x="0" y="273050"/>
                </a:lnTo>
                <a:lnTo>
                  <a:pt x="54991" y="273050"/>
                </a:lnTo>
                <a:lnTo>
                  <a:pt x="54991" y="157480"/>
                </a:lnTo>
                <a:lnTo>
                  <a:pt x="168910" y="157480"/>
                </a:lnTo>
                <a:lnTo>
                  <a:pt x="168910" y="110490"/>
                </a:lnTo>
                <a:lnTo>
                  <a:pt x="54991" y="110490"/>
                </a:lnTo>
                <a:lnTo>
                  <a:pt x="54991" y="45720"/>
                </a:lnTo>
                <a:lnTo>
                  <a:pt x="186944" y="45720"/>
                </a:lnTo>
                <a:lnTo>
                  <a:pt x="186944" y="0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72029" y="1350263"/>
            <a:ext cx="482600" cy="283210"/>
          </a:xfrm>
          <a:custGeom>
            <a:avLst/>
            <a:gdLst/>
            <a:ahLst/>
            <a:cxnLst/>
            <a:rect l="l" t="t" r="r" b="b"/>
            <a:pathLst>
              <a:path w="482600" h="283210">
                <a:moveTo>
                  <a:pt x="207391" y="232156"/>
                </a:moveTo>
                <a:lnTo>
                  <a:pt x="55118" y="232156"/>
                </a:lnTo>
                <a:lnTo>
                  <a:pt x="55118" y="157226"/>
                </a:lnTo>
                <a:lnTo>
                  <a:pt x="192024" y="157226"/>
                </a:lnTo>
                <a:lnTo>
                  <a:pt x="192024" y="111506"/>
                </a:lnTo>
                <a:lnTo>
                  <a:pt x="55118" y="111506"/>
                </a:lnTo>
                <a:lnTo>
                  <a:pt x="55118" y="50546"/>
                </a:lnTo>
                <a:lnTo>
                  <a:pt x="202184" y="50546"/>
                </a:lnTo>
                <a:lnTo>
                  <a:pt x="202184" y="4826"/>
                </a:lnTo>
                <a:lnTo>
                  <a:pt x="0" y="4826"/>
                </a:lnTo>
                <a:lnTo>
                  <a:pt x="0" y="50546"/>
                </a:lnTo>
                <a:lnTo>
                  <a:pt x="0" y="111506"/>
                </a:lnTo>
                <a:lnTo>
                  <a:pt x="0" y="157226"/>
                </a:lnTo>
                <a:lnTo>
                  <a:pt x="0" y="232156"/>
                </a:lnTo>
                <a:lnTo>
                  <a:pt x="0" y="277876"/>
                </a:lnTo>
                <a:lnTo>
                  <a:pt x="207391" y="277876"/>
                </a:lnTo>
                <a:lnTo>
                  <a:pt x="207391" y="232156"/>
                </a:lnTo>
                <a:close/>
              </a:path>
              <a:path w="482600" h="283210">
                <a:moveTo>
                  <a:pt x="482346" y="194691"/>
                </a:moveTo>
                <a:lnTo>
                  <a:pt x="428879" y="177673"/>
                </a:lnTo>
                <a:lnTo>
                  <a:pt x="424942" y="191643"/>
                </a:lnTo>
                <a:lnTo>
                  <a:pt x="419862" y="203708"/>
                </a:lnTo>
                <a:lnTo>
                  <a:pt x="388874" y="232156"/>
                </a:lnTo>
                <a:lnTo>
                  <a:pt x="368427" y="235712"/>
                </a:lnTo>
                <a:lnTo>
                  <a:pt x="354330" y="234315"/>
                </a:lnTo>
                <a:lnTo>
                  <a:pt x="320167" y="213741"/>
                </a:lnTo>
                <a:lnTo>
                  <a:pt x="302641" y="163830"/>
                </a:lnTo>
                <a:lnTo>
                  <a:pt x="301498" y="139827"/>
                </a:lnTo>
                <a:lnTo>
                  <a:pt x="302768" y="116967"/>
                </a:lnTo>
                <a:lnTo>
                  <a:pt x="320421" y="69088"/>
                </a:lnTo>
                <a:lnTo>
                  <a:pt x="355219" y="48514"/>
                </a:lnTo>
                <a:lnTo>
                  <a:pt x="369570" y="47244"/>
                </a:lnTo>
                <a:lnTo>
                  <a:pt x="380111" y="48006"/>
                </a:lnTo>
                <a:lnTo>
                  <a:pt x="413893" y="66294"/>
                </a:lnTo>
                <a:lnTo>
                  <a:pt x="427101" y="93091"/>
                </a:lnTo>
                <a:lnTo>
                  <a:pt x="481584" y="80010"/>
                </a:lnTo>
                <a:lnTo>
                  <a:pt x="462407" y="39370"/>
                </a:lnTo>
                <a:lnTo>
                  <a:pt x="417703" y="7366"/>
                </a:lnTo>
                <a:lnTo>
                  <a:pt x="372364" y="0"/>
                </a:lnTo>
                <a:lnTo>
                  <a:pt x="345186" y="2413"/>
                </a:lnTo>
                <a:lnTo>
                  <a:pt x="298958" y="21209"/>
                </a:lnTo>
                <a:lnTo>
                  <a:pt x="264541" y="58547"/>
                </a:lnTo>
                <a:lnTo>
                  <a:pt x="247015" y="111633"/>
                </a:lnTo>
                <a:lnTo>
                  <a:pt x="244856" y="143891"/>
                </a:lnTo>
                <a:lnTo>
                  <a:pt x="247015" y="174498"/>
                </a:lnTo>
                <a:lnTo>
                  <a:pt x="264541" y="225425"/>
                </a:lnTo>
                <a:lnTo>
                  <a:pt x="298450" y="262001"/>
                </a:lnTo>
                <a:lnTo>
                  <a:pt x="343154" y="280543"/>
                </a:lnTo>
                <a:lnTo>
                  <a:pt x="369062" y="282956"/>
                </a:lnTo>
                <a:lnTo>
                  <a:pt x="390017" y="281559"/>
                </a:lnTo>
                <a:lnTo>
                  <a:pt x="441452" y="261239"/>
                </a:lnTo>
                <a:lnTo>
                  <a:pt x="475107" y="215646"/>
                </a:lnTo>
                <a:lnTo>
                  <a:pt x="482346" y="194691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82696" y="1354924"/>
            <a:ext cx="819785" cy="273685"/>
          </a:xfrm>
          <a:custGeom>
            <a:avLst/>
            <a:gdLst/>
            <a:ahLst/>
            <a:cxnLst/>
            <a:rect l="l" t="t" r="r" b="b"/>
            <a:pathLst>
              <a:path w="819785" h="273685">
                <a:moveTo>
                  <a:pt x="216662" y="165"/>
                </a:moveTo>
                <a:lnTo>
                  <a:pt x="0" y="165"/>
                </a:lnTo>
                <a:lnTo>
                  <a:pt x="0" y="45885"/>
                </a:lnTo>
                <a:lnTo>
                  <a:pt x="80899" y="45885"/>
                </a:lnTo>
                <a:lnTo>
                  <a:pt x="80899" y="273215"/>
                </a:lnTo>
                <a:lnTo>
                  <a:pt x="136017" y="273215"/>
                </a:lnTo>
                <a:lnTo>
                  <a:pt x="136017" y="45885"/>
                </a:lnTo>
                <a:lnTo>
                  <a:pt x="216662" y="45885"/>
                </a:lnTo>
                <a:lnTo>
                  <a:pt x="216662" y="165"/>
                </a:lnTo>
                <a:close/>
              </a:path>
              <a:path w="819785" h="273685">
                <a:moveTo>
                  <a:pt x="305993" y="0"/>
                </a:moveTo>
                <a:lnTo>
                  <a:pt x="250952" y="0"/>
                </a:lnTo>
                <a:lnTo>
                  <a:pt x="250952" y="273596"/>
                </a:lnTo>
                <a:lnTo>
                  <a:pt x="305993" y="273596"/>
                </a:lnTo>
                <a:lnTo>
                  <a:pt x="305993" y="0"/>
                </a:lnTo>
                <a:close/>
              </a:path>
              <a:path w="819785" h="273685">
                <a:moveTo>
                  <a:pt x="583819" y="38"/>
                </a:moveTo>
                <a:lnTo>
                  <a:pt x="525399" y="38"/>
                </a:lnTo>
                <a:lnTo>
                  <a:pt x="458597" y="202476"/>
                </a:lnTo>
                <a:lnTo>
                  <a:pt x="389636" y="38"/>
                </a:lnTo>
                <a:lnTo>
                  <a:pt x="329946" y="38"/>
                </a:lnTo>
                <a:lnTo>
                  <a:pt x="427355" y="273596"/>
                </a:lnTo>
                <a:lnTo>
                  <a:pt x="486156" y="273596"/>
                </a:lnTo>
                <a:lnTo>
                  <a:pt x="583819" y="38"/>
                </a:lnTo>
                <a:close/>
              </a:path>
              <a:path w="819785" h="273685">
                <a:moveTo>
                  <a:pt x="819531" y="227495"/>
                </a:moveTo>
                <a:lnTo>
                  <a:pt x="667258" y="227495"/>
                </a:lnTo>
                <a:lnTo>
                  <a:pt x="667258" y="152565"/>
                </a:lnTo>
                <a:lnTo>
                  <a:pt x="804164" y="152565"/>
                </a:lnTo>
                <a:lnTo>
                  <a:pt x="804164" y="106845"/>
                </a:lnTo>
                <a:lnTo>
                  <a:pt x="667258" y="106845"/>
                </a:lnTo>
                <a:lnTo>
                  <a:pt x="667258" y="45885"/>
                </a:lnTo>
                <a:lnTo>
                  <a:pt x="814451" y="45885"/>
                </a:lnTo>
                <a:lnTo>
                  <a:pt x="814451" y="165"/>
                </a:lnTo>
                <a:lnTo>
                  <a:pt x="612267" y="165"/>
                </a:lnTo>
                <a:lnTo>
                  <a:pt x="612267" y="45885"/>
                </a:lnTo>
                <a:lnTo>
                  <a:pt x="612267" y="106845"/>
                </a:lnTo>
                <a:lnTo>
                  <a:pt x="612267" y="152565"/>
                </a:lnTo>
                <a:lnTo>
                  <a:pt x="612267" y="227495"/>
                </a:lnTo>
                <a:lnTo>
                  <a:pt x="612267" y="273215"/>
                </a:lnTo>
                <a:lnTo>
                  <a:pt x="819531" y="273215"/>
                </a:lnTo>
                <a:lnTo>
                  <a:pt x="819531" y="227495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0016" y="3194304"/>
            <a:ext cx="1469136" cy="292608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896111" y="4389120"/>
            <a:ext cx="2143125" cy="247015"/>
            <a:chOff x="896111" y="4389120"/>
            <a:chExt cx="2143125" cy="24701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6111" y="4389120"/>
              <a:ext cx="911351" cy="2468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0136" y="4389120"/>
              <a:ext cx="1188720" cy="246887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8680" y="2026920"/>
            <a:ext cx="643128" cy="23469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91055" y="2029967"/>
            <a:ext cx="1261871" cy="23164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63367" y="3252215"/>
            <a:ext cx="1868424" cy="201167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93063" y="2639567"/>
            <a:ext cx="2877312" cy="18592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56488" y="5178552"/>
            <a:ext cx="2179320" cy="24079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862072" y="4898135"/>
            <a:ext cx="716279" cy="13716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651503" y="4895088"/>
            <a:ext cx="786384" cy="17983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77824" y="3816096"/>
            <a:ext cx="1347215" cy="176783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877824" y="1350263"/>
            <a:ext cx="786765" cy="283210"/>
            <a:chOff x="877824" y="1350263"/>
            <a:chExt cx="786765" cy="283210"/>
          </a:xfrm>
        </p:grpSpPr>
        <p:sp>
          <p:nvSpPr>
            <p:cNvPr id="23" name="object 23"/>
            <p:cNvSpPr/>
            <p:nvPr/>
          </p:nvSpPr>
          <p:spPr>
            <a:xfrm>
              <a:off x="877824" y="1350263"/>
              <a:ext cx="509270" cy="283210"/>
            </a:xfrm>
            <a:custGeom>
              <a:avLst/>
              <a:gdLst/>
              <a:ahLst/>
              <a:cxnLst/>
              <a:rect l="l" t="t" r="r" b="b"/>
              <a:pathLst>
                <a:path w="509269" h="283210">
                  <a:moveTo>
                    <a:pt x="236893" y="194691"/>
                  </a:moveTo>
                  <a:lnTo>
                    <a:pt x="183654" y="177673"/>
                  </a:lnTo>
                  <a:lnTo>
                    <a:pt x="168351" y="213741"/>
                  </a:lnTo>
                  <a:lnTo>
                    <a:pt x="133921" y="234823"/>
                  </a:lnTo>
                  <a:lnTo>
                    <a:pt x="75133" y="213614"/>
                  </a:lnTo>
                  <a:lnTo>
                    <a:pt x="57746" y="163830"/>
                  </a:lnTo>
                  <a:lnTo>
                    <a:pt x="56578" y="139827"/>
                  </a:lnTo>
                  <a:lnTo>
                    <a:pt x="57759" y="116967"/>
                  </a:lnTo>
                  <a:lnTo>
                    <a:pt x="75412" y="69088"/>
                  </a:lnTo>
                  <a:lnTo>
                    <a:pt x="110070" y="48641"/>
                  </a:lnTo>
                  <a:lnTo>
                    <a:pt x="124472" y="47244"/>
                  </a:lnTo>
                  <a:lnTo>
                    <a:pt x="135001" y="48006"/>
                  </a:lnTo>
                  <a:lnTo>
                    <a:pt x="144716" y="50292"/>
                  </a:lnTo>
                  <a:lnTo>
                    <a:pt x="178739" y="83058"/>
                  </a:lnTo>
                  <a:lnTo>
                    <a:pt x="181800" y="93091"/>
                  </a:lnTo>
                  <a:lnTo>
                    <a:pt x="236156" y="80010"/>
                  </a:lnTo>
                  <a:lnTo>
                    <a:pt x="230936" y="64643"/>
                  </a:lnTo>
                  <a:lnTo>
                    <a:pt x="224561" y="51054"/>
                  </a:lnTo>
                  <a:lnTo>
                    <a:pt x="222084" y="47244"/>
                  </a:lnTo>
                  <a:lnTo>
                    <a:pt x="217017" y="39370"/>
                  </a:lnTo>
                  <a:lnTo>
                    <a:pt x="172478" y="7366"/>
                  </a:lnTo>
                  <a:lnTo>
                    <a:pt x="127266" y="0"/>
                  </a:lnTo>
                  <a:lnTo>
                    <a:pt x="75641" y="9398"/>
                  </a:lnTo>
                  <a:lnTo>
                    <a:pt x="35064" y="37846"/>
                  </a:lnTo>
                  <a:lnTo>
                    <a:pt x="8763" y="83185"/>
                  </a:lnTo>
                  <a:lnTo>
                    <a:pt x="0" y="143891"/>
                  </a:lnTo>
                  <a:lnTo>
                    <a:pt x="2184" y="174498"/>
                  </a:lnTo>
                  <a:lnTo>
                    <a:pt x="19621" y="225298"/>
                  </a:lnTo>
                  <a:lnTo>
                    <a:pt x="53517" y="262001"/>
                  </a:lnTo>
                  <a:lnTo>
                    <a:pt x="98044" y="280543"/>
                  </a:lnTo>
                  <a:lnTo>
                    <a:pt x="123913" y="282956"/>
                  </a:lnTo>
                  <a:lnTo>
                    <a:pt x="144856" y="281559"/>
                  </a:lnTo>
                  <a:lnTo>
                    <a:pt x="196176" y="261112"/>
                  </a:lnTo>
                  <a:lnTo>
                    <a:pt x="219100" y="235712"/>
                  </a:lnTo>
                  <a:lnTo>
                    <a:pt x="220599" y="233680"/>
                  </a:lnTo>
                  <a:lnTo>
                    <a:pt x="229755" y="215646"/>
                  </a:lnTo>
                  <a:lnTo>
                    <a:pt x="236893" y="194691"/>
                  </a:lnTo>
                  <a:close/>
                </a:path>
                <a:path w="509269" h="283210">
                  <a:moveTo>
                    <a:pt x="509016" y="235712"/>
                  </a:moveTo>
                  <a:lnTo>
                    <a:pt x="405638" y="235712"/>
                  </a:lnTo>
                  <a:lnTo>
                    <a:pt x="389966" y="234188"/>
                  </a:lnTo>
                  <a:lnTo>
                    <a:pt x="351497" y="211709"/>
                  </a:lnTo>
                  <a:lnTo>
                    <a:pt x="331495" y="163068"/>
                  </a:lnTo>
                  <a:lnTo>
                    <a:pt x="330212" y="140462"/>
                  </a:lnTo>
                  <a:lnTo>
                    <a:pt x="331470" y="119126"/>
                  </a:lnTo>
                  <a:lnTo>
                    <a:pt x="350939" y="70612"/>
                  </a:lnTo>
                  <a:lnTo>
                    <a:pt x="389509" y="48641"/>
                  </a:lnTo>
                  <a:lnTo>
                    <a:pt x="405638" y="47244"/>
                  </a:lnTo>
                  <a:lnTo>
                    <a:pt x="508762" y="47244"/>
                  </a:lnTo>
                  <a:lnTo>
                    <a:pt x="501269" y="37465"/>
                  </a:lnTo>
                  <a:lnTo>
                    <a:pt x="481711" y="21082"/>
                  </a:lnTo>
                  <a:lnTo>
                    <a:pt x="459232" y="9398"/>
                  </a:lnTo>
                  <a:lnTo>
                    <a:pt x="433705" y="2286"/>
                  </a:lnTo>
                  <a:lnTo>
                    <a:pt x="405130" y="0"/>
                  </a:lnTo>
                  <a:lnTo>
                    <a:pt x="359689" y="6096"/>
                  </a:lnTo>
                  <a:lnTo>
                    <a:pt x="319544" y="27686"/>
                  </a:lnTo>
                  <a:lnTo>
                    <a:pt x="291071" y="62738"/>
                  </a:lnTo>
                  <a:lnTo>
                    <a:pt x="276682" y="104648"/>
                  </a:lnTo>
                  <a:lnTo>
                    <a:pt x="273583" y="143129"/>
                  </a:lnTo>
                  <a:lnTo>
                    <a:pt x="275818" y="173990"/>
                  </a:lnTo>
                  <a:lnTo>
                    <a:pt x="293712" y="225298"/>
                  </a:lnTo>
                  <a:lnTo>
                    <a:pt x="328841" y="262001"/>
                  </a:lnTo>
                  <a:lnTo>
                    <a:pt x="377075" y="280543"/>
                  </a:lnTo>
                  <a:lnTo>
                    <a:pt x="405892" y="282956"/>
                  </a:lnTo>
                  <a:lnTo>
                    <a:pt x="434340" y="280543"/>
                  </a:lnTo>
                  <a:lnTo>
                    <a:pt x="459740" y="273558"/>
                  </a:lnTo>
                  <a:lnTo>
                    <a:pt x="482219" y="261874"/>
                  </a:lnTo>
                  <a:lnTo>
                    <a:pt x="501523" y="245491"/>
                  </a:lnTo>
                  <a:lnTo>
                    <a:pt x="509016" y="235712"/>
                  </a:lnTo>
                  <a:close/>
                </a:path>
              </a:pathLst>
            </a:custGeom>
            <a:solidFill>
              <a:srgbClr val="94ADB8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83462" y="1397507"/>
              <a:ext cx="131699" cy="18846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43482" y="1350263"/>
              <a:ext cx="221106" cy="283083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1691640" y="1354911"/>
            <a:ext cx="216535" cy="273685"/>
          </a:xfrm>
          <a:custGeom>
            <a:avLst/>
            <a:gdLst/>
            <a:ahLst/>
            <a:cxnLst/>
            <a:rect l="l" t="t" r="r" b="b"/>
            <a:pathLst>
              <a:path w="216535" h="273685">
                <a:moveTo>
                  <a:pt x="135674" y="46304"/>
                </a:moveTo>
                <a:lnTo>
                  <a:pt x="80772" y="46304"/>
                </a:lnTo>
                <a:lnTo>
                  <a:pt x="80772" y="273608"/>
                </a:lnTo>
                <a:lnTo>
                  <a:pt x="135674" y="273608"/>
                </a:lnTo>
                <a:lnTo>
                  <a:pt x="135674" y="46304"/>
                </a:lnTo>
                <a:close/>
              </a:path>
              <a:path w="216535" h="273685">
                <a:moveTo>
                  <a:pt x="216103" y="0"/>
                </a:moveTo>
                <a:lnTo>
                  <a:pt x="0" y="0"/>
                </a:lnTo>
                <a:lnTo>
                  <a:pt x="0" y="46278"/>
                </a:lnTo>
                <a:lnTo>
                  <a:pt x="216103" y="46278"/>
                </a:lnTo>
                <a:lnTo>
                  <a:pt x="216103" y="0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322576" y="3819144"/>
            <a:ext cx="405384" cy="173736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1917192" y="1502707"/>
            <a:ext cx="103505" cy="51435"/>
          </a:xfrm>
          <a:custGeom>
            <a:avLst/>
            <a:gdLst/>
            <a:ahLst/>
            <a:cxnLst/>
            <a:rect l="l" t="t" r="r" b="b"/>
            <a:pathLst>
              <a:path w="103505" h="51434">
                <a:moveTo>
                  <a:pt x="103454" y="0"/>
                </a:moveTo>
                <a:lnTo>
                  <a:pt x="0" y="0"/>
                </a:lnTo>
                <a:lnTo>
                  <a:pt x="0" y="51391"/>
                </a:lnTo>
                <a:lnTo>
                  <a:pt x="103454" y="51391"/>
                </a:lnTo>
                <a:lnTo>
                  <a:pt x="103454" y="0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828544" y="3819144"/>
            <a:ext cx="1051559" cy="173736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2051304" y="1355089"/>
            <a:ext cx="207645" cy="273050"/>
          </a:xfrm>
          <a:custGeom>
            <a:avLst/>
            <a:gdLst/>
            <a:ahLst/>
            <a:cxnLst/>
            <a:rect l="l" t="t" r="r" b="b"/>
            <a:pathLst>
              <a:path w="207644" h="273050">
                <a:moveTo>
                  <a:pt x="207391" y="227330"/>
                </a:moveTo>
                <a:lnTo>
                  <a:pt x="55118" y="227330"/>
                </a:lnTo>
                <a:lnTo>
                  <a:pt x="55118" y="152400"/>
                </a:lnTo>
                <a:lnTo>
                  <a:pt x="191897" y="152400"/>
                </a:lnTo>
                <a:lnTo>
                  <a:pt x="191897" y="106680"/>
                </a:lnTo>
                <a:lnTo>
                  <a:pt x="55118" y="106680"/>
                </a:lnTo>
                <a:lnTo>
                  <a:pt x="55118" y="45720"/>
                </a:lnTo>
                <a:lnTo>
                  <a:pt x="202184" y="45720"/>
                </a:lnTo>
                <a:lnTo>
                  <a:pt x="202184" y="0"/>
                </a:lnTo>
                <a:lnTo>
                  <a:pt x="0" y="0"/>
                </a:lnTo>
                <a:lnTo>
                  <a:pt x="0" y="45720"/>
                </a:lnTo>
                <a:lnTo>
                  <a:pt x="0" y="106680"/>
                </a:lnTo>
                <a:lnTo>
                  <a:pt x="0" y="152400"/>
                </a:lnTo>
                <a:lnTo>
                  <a:pt x="0" y="227330"/>
                </a:lnTo>
                <a:lnTo>
                  <a:pt x="0" y="273050"/>
                </a:lnTo>
                <a:lnTo>
                  <a:pt x="207391" y="273050"/>
                </a:lnTo>
                <a:lnTo>
                  <a:pt x="207391" y="227330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306193" y="1355089"/>
            <a:ext cx="187325" cy="273050"/>
          </a:xfrm>
          <a:custGeom>
            <a:avLst/>
            <a:gdLst/>
            <a:ahLst/>
            <a:cxnLst/>
            <a:rect l="l" t="t" r="r" b="b"/>
            <a:pathLst>
              <a:path w="187325" h="273050">
                <a:moveTo>
                  <a:pt x="186817" y="0"/>
                </a:moveTo>
                <a:lnTo>
                  <a:pt x="0" y="0"/>
                </a:lnTo>
                <a:lnTo>
                  <a:pt x="0" y="45720"/>
                </a:lnTo>
                <a:lnTo>
                  <a:pt x="0" y="110490"/>
                </a:lnTo>
                <a:lnTo>
                  <a:pt x="0" y="157480"/>
                </a:lnTo>
                <a:lnTo>
                  <a:pt x="0" y="273050"/>
                </a:lnTo>
                <a:lnTo>
                  <a:pt x="54991" y="273050"/>
                </a:lnTo>
                <a:lnTo>
                  <a:pt x="54991" y="157480"/>
                </a:lnTo>
                <a:lnTo>
                  <a:pt x="168783" y="157480"/>
                </a:lnTo>
                <a:lnTo>
                  <a:pt x="168783" y="110490"/>
                </a:lnTo>
                <a:lnTo>
                  <a:pt x="54991" y="110490"/>
                </a:lnTo>
                <a:lnTo>
                  <a:pt x="54991" y="45720"/>
                </a:lnTo>
                <a:lnTo>
                  <a:pt x="186817" y="45720"/>
                </a:lnTo>
                <a:lnTo>
                  <a:pt x="186817" y="0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539238" y="1355089"/>
            <a:ext cx="187325" cy="273050"/>
          </a:xfrm>
          <a:custGeom>
            <a:avLst/>
            <a:gdLst/>
            <a:ahLst/>
            <a:cxnLst/>
            <a:rect l="l" t="t" r="r" b="b"/>
            <a:pathLst>
              <a:path w="187325" h="273050">
                <a:moveTo>
                  <a:pt x="186944" y="0"/>
                </a:moveTo>
                <a:lnTo>
                  <a:pt x="0" y="0"/>
                </a:lnTo>
                <a:lnTo>
                  <a:pt x="0" y="45720"/>
                </a:lnTo>
                <a:lnTo>
                  <a:pt x="0" y="110490"/>
                </a:lnTo>
                <a:lnTo>
                  <a:pt x="0" y="157480"/>
                </a:lnTo>
                <a:lnTo>
                  <a:pt x="0" y="273050"/>
                </a:lnTo>
                <a:lnTo>
                  <a:pt x="55118" y="273050"/>
                </a:lnTo>
                <a:lnTo>
                  <a:pt x="55118" y="157480"/>
                </a:lnTo>
                <a:lnTo>
                  <a:pt x="168910" y="157480"/>
                </a:lnTo>
                <a:lnTo>
                  <a:pt x="168910" y="110490"/>
                </a:lnTo>
                <a:lnTo>
                  <a:pt x="55118" y="110490"/>
                </a:lnTo>
                <a:lnTo>
                  <a:pt x="55118" y="45720"/>
                </a:lnTo>
                <a:lnTo>
                  <a:pt x="186944" y="45720"/>
                </a:lnTo>
                <a:lnTo>
                  <a:pt x="186944" y="0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72029" y="1350263"/>
            <a:ext cx="482600" cy="283210"/>
          </a:xfrm>
          <a:custGeom>
            <a:avLst/>
            <a:gdLst/>
            <a:ahLst/>
            <a:cxnLst/>
            <a:rect l="l" t="t" r="r" b="b"/>
            <a:pathLst>
              <a:path w="482600" h="283210">
                <a:moveTo>
                  <a:pt x="207391" y="232156"/>
                </a:moveTo>
                <a:lnTo>
                  <a:pt x="54991" y="232156"/>
                </a:lnTo>
                <a:lnTo>
                  <a:pt x="54991" y="157226"/>
                </a:lnTo>
                <a:lnTo>
                  <a:pt x="191897" y="157226"/>
                </a:lnTo>
                <a:lnTo>
                  <a:pt x="191897" y="111506"/>
                </a:lnTo>
                <a:lnTo>
                  <a:pt x="54991" y="111506"/>
                </a:lnTo>
                <a:lnTo>
                  <a:pt x="54991" y="50546"/>
                </a:lnTo>
                <a:lnTo>
                  <a:pt x="202184" y="50546"/>
                </a:lnTo>
                <a:lnTo>
                  <a:pt x="202184" y="4826"/>
                </a:lnTo>
                <a:lnTo>
                  <a:pt x="0" y="4826"/>
                </a:lnTo>
                <a:lnTo>
                  <a:pt x="0" y="50546"/>
                </a:lnTo>
                <a:lnTo>
                  <a:pt x="0" y="111506"/>
                </a:lnTo>
                <a:lnTo>
                  <a:pt x="0" y="157226"/>
                </a:lnTo>
                <a:lnTo>
                  <a:pt x="0" y="232156"/>
                </a:lnTo>
                <a:lnTo>
                  <a:pt x="0" y="277876"/>
                </a:lnTo>
                <a:lnTo>
                  <a:pt x="207391" y="277876"/>
                </a:lnTo>
                <a:lnTo>
                  <a:pt x="207391" y="232156"/>
                </a:lnTo>
                <a:close/>
              </a:path>
              <a:path w="482600" h="283210">
                <a:moveTo>
                  <a:pt x="482346" y="194691"/>
                </a:moveTo>
                <a:lnTo>
                  <a:pt x="428879" y="177673"/>
                </a:lnTo>
                <a:lnTo>
                  <a:pt x="413512" y="213741"/>
                </a:lnTo>
                <a:lnTo>
                  <a:pt x="379095" y="234823"/>
                </a:lnTo>
                <a:lnTo>
                  <a:pt x="320167" y="213741"/>
                </a:lnTo>
                <a:lnTo>
                  <a:pt x="302641" y="163830"/>
                </a:lnTo>
                <a:lnTo>
                  <a:pt x="301498" y="139827"/>
                </a:lnTo>
                <a:lnTo>
                  <a:pt x="302641" y="116967"/>
                </a:lnTo>
                <a:lnTo>
                  <a:pt x="320421" y="69088"/>
                </a:lnTo>
                <a:lnTo>
                  <a:pt x="355092" y="48641"/>
                </a:lnTo>
                <a:lnTo>
                  <a:pt x="369570" y="47244"/>
                </a:lnTo>
                <a:lnTo>
                  <a:pt x="380111" y="48006"/>
                </a:lnTo>
                <a:lnTo>
                  <a:pt x="389890" y="50292"/>
                </a:lnTo>
                <a:lnTo>
                  <a:pt x="423926" y="83058"/>
                </a:lnTo>
                <a:lnTo>
                  <a:pt x="427101" y="93091"/>
                </a:lnTo>
                <a:lnTo>
                  <a:pt x="481584" y="80010"/>
                </a:lnTo>
                <a:lnTo>
                  <a:pt x="462407" y="39370"/>
                </a:lnTo>
                <a:lnTo>
                  <a:pt x="417703" y="7366"/>
                </a:lnTo>
                <a:lnTo>
                  <a:pt x="372364" y="0"/>
                </a:lnTo>
                <a:lnTo>
                  <a:pt x="320675" y="9398"/>
                </a:lnTo>
                <a:lnTo>
                  <a:pt x="279908" y="37846"/>
                </a:lnTo>
                <a:lnTo>
                  <a:pt x="253619" y="83185"/>
                </a:lnTo>
                <a:lnTo>
                  <a:pt x="244729" y="143891"/>
                </a:lnTo>
                <a:lnTo>
                  <a:pt x="247015" y="174498"/>
                </a:lnTo>
                <a:lnTo>
                  <a:pt x="264414" y="225425"/>
                </a:lnTo>
                <a:lnTo>
                  <a:pt x="298450" y="262001"/>
                </a:lnTo>
                <a:lnTo>
                  <a:pt x="343027" y="280543"/>
                </a:lnTo>
                <a:lnTo>
                  <a:pt x="369062" y="282956"/>
                </a:lnTo>
                <a:lnTo>
                  <a:pt x="390017" y="281559"/>
                </a:lnTo>
                <a:lnTo>
                  <a:pt x="441452" y="261239"/>
                </a:lnTo>
                <a:lnTo>
                  <a:pt x="475107" y="215646"/>
                </a:lnTo>
                <a:lnTo>
                  <a:pt x="482346" y="194691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82696" y="1354911"/>
            <a:ext cx="819785" cy="273685"/>
          </a:xfrm>
          <a:custGeom>
            <a:avLst/>
            <a:gdLst/>
            <a:ahLst/>
            <a:cxnLst/>
            <a:rect l="l" t="t" r="r" b="b"/>
            <a:pathLst>
              <a:path w="819785" h="273685">
                <a:moveTo>
                  <a:pt x="135953" y="46304"/>
                </a:moveTo>
                <a:lnTo>
                  <a:pt x="80899" y="46304"/>
                </a:lnTo>
                <a:lnTo>
                  <a:pt x="80899" y="273608"/>
                </a:lnTo>
                <a:lnTo>
                  <a:pt x="135953" y="273608"/>
                </a:lnTo>
                <a:lnTo>
                  <a:pt x="135953" y="46304"/>
                </a:lnTo>
                <a:close/>
              </a:path>
              <a:path w="819785" h="273685">
                <a:moveTo>
                  <a:pt x="216687" y="0"/>
                </a:moveTo>
                <a:lnTo>
                  <a:pt x="0" y="0"/>
                </a:lnTo>
                <a:lnTo>
                  <a:pt x="0" y="46278"/>
                </a:lnTo>
                <a:lnTo>
                  <a:pt x="216687" y="46278"/>
                </a:lnTo>
                <a:lnTo>
                  <a:pt x="216687" y="0"/>
                </a:lnTo>
                <a:close/>
              </a:path>
              <a:path w="819785" h="273685">
                <a:moveTo>
                  <a:pt x="306133" y="12"/>
                </a:moveTo>
                <a:lnTo>
                  <a:pt x="251079" y="12"/>
                </a:lnTo>
                <a:lnTo>
                  <a:pt x="251079" y="273608"/>
                </a:lnTo>
                <a:lnTo>
                  <a:pt x="306133" y="273608"/>
                </a:lnTo>
                <a:lnTo>
                  <a:pt x="306133" y="12"/>
                </a:lnTo>
                <a:close/>
              </a:path>
              <a:path w="819785" h="273685">
                <a:moveTo>
                  <a:pt x="583819" y="50"/>
                </a:moveTo>
                <a:lnTo>
                  <a:pt x="525399" y="50"/>
                </a:lnTo>
                <a:lnTo>
                  <a:pt x="458597" y="202488"/>
                </a:lnTo>
                <a:lnTo>
                  <a:pt x="389636" y="50"/>
                </a:lnTo>
                <a:lnTo>
                  <a:pt x="329946" y="50"/>
                </a:lnTo>
                <a:lnTo>
                  <a:pt x="427355" y="273608"/>
                </a:lnTo>
                <a:lnTo>
                  <a:pt x="486156" y="273608"/>
                </a:lnTo>
                <a:lnTo>
                  <a:pt x="511556" y="202488"/>
                </a:lnTo>
                <a:lnTo>
                  <a:pt x="583819" y="50"/>
                </a:lnTo>
                <a:close/>
              </a:path>
              <a:path w="819785" h="273685">
                <a:moveTo>
                  <a:pt x="819658" y="227507"/>
                </a:moveTo>
                <a:lnTo>
                  <a:pt x="667385" y="227507"/>
                </a:lnTo>
                <a:lnTo>
                  <a:pt x="667385" y="152577"/>
                </a:lnTo>
                <a:lnTo>
                  <a:pt x="804291" y="152577"/>
                </a:lnTo>
                <a:lnTo>
                  <a:pt x="804291" y="106857"/>
                </a:lnTo>
                <a:lnTo>
                  <a:pt x="667385" y="106857"/>
                </a:lnTo>
                <a:lnTo>
                  <a:pt x="667385" y="45897"/>
                </a:lnTo>
                <a:lnTo>
                  <a:pt x="814451" y="45897"/>
                </a:lnTo>
                <a:lnTo>
                  <a:pt x="814451" y="177"/>
                </a:lnTo>
                <a:lnTo>
                  <a:pt x="612267" y="177"/>
                </a:lnTo>
                <a:lnTo>
                  <a:pt x="612267" y="45897"/>
                </a:lnTo>
                <a:lnTo>
                  <a:pt x="612267" y="106857"/>
                </a:lnTo>
                <a:lnTo>
                  <a:pt x="612267" y="152577"/>
                </a:lnTo>
                <a:lnTo>
                  <a:pt x="612267" y="227507"/>
                </a:lnTo>
                <a:lnTo>
                  <a:pt x="612267" y="273227"/>
                </a:lnTo>
                <a:lnTo>
                  <a:pt x="819658" y="273227"/>
                </a:lnTo>
                <a:lnTo>
                  <a:pt x="819658" y="227507"/>
                </a:lnTo>
                <a:close/>
              </a:path>
            </a:pathLst>
          </a:custGeom>
          <a:solidFill>
            <a:srgbClr val="94ADB8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983735" y="3819144"/>
            <a:ext cx="411479" cy="173736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258311" y="1972055"/>
            <a:ext cx="1237488" cy="393191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835152" y="5599176"/>
            <a:ext cx="1697355" cy="198120"/>
            <a:chOff x="835152" y="5599176"/>
            <a:chExt cx="1697355" cy="198120"/>
          </a:xfrm>
        </p:grpSpPr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5152" y="5599176"/>
              <a:ext cx="322059" cy="197726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177150" y="5599176"/>
              <a:ext cx="1355725" cy="198120"/>
            </a:xfrm>
            <a:custGeom>
              <a:avLst/>
              <a:gdLst/>
              <a:ahLst/>
              <a:cxnLst/>
              <a:rect l="l" t="t" r="r" b="b"/>
              <a:pathLst>
                <a:path w="1355725" h="198120">
                  <a:moveTo>
                    <a:pt x="189750" y="0"/>
                  </a:moveTo>
                  <a:lnTo>
                    <a:pt x="41681" y="0"/>
                  </a:lnTo>
                  <a:lnTo>
                    <a:pt x="0" y="197726"/>
                  </a:lnTo>
                  <a:lnTo>
                    <a:pt x="155968" y="197726"/>
                  </a:lnTo>
                  <a:lnTo>
                    <a:pt x="163080" y="164680"/>
                  </a:lnTo>
                  <a:lnTo>
                    <a:pt x="46850" y="164680"/>
                  </a:lnTo>
                  <a:lnTo>
                    <a:pt x="59385" y="110998"/>
                  </a:lnTo>
                  <a:lnTo>
                    <a:pt x="162699" y="110998"/>
                  </a:lnTo>
                  <a:lnTo>
                    <a:pt x="169684" y="77952"/>
                  </a:lnTo>
                  <a:lnTo>
                    <a:pt x="66332" y="77952"/>
                  </a:lnTo>
                  <a:lnTo>
                    <a:pt x="75857" y="33045"/>
                  </a:lnTo>
                  <a:lnTo>
                    <a:pt x="182765" y="33045"/>
                  </a:lnTo>
                  <a:lnTo>
                    <a:pt x="189750" y="0"/>
                  </a:lnTo>
                  <a:close/>
                </a:path>
                <a:path w="1355725" h="198120">
                  <a:moveTo>
                    <a:pt x="393077" y="0"/>
                  </a:moveTo>
                  <a:lnTo>
                    <a:pt x="341515" y="0"/>
                  </a:lnTo>
                  <a:lnTo>
                    <a:pt x="310019" y="35191"/>
                  </a:lnTo>
                  <a:lnTo>
                    <a:pt x="290080" y="58508"/>
                  </a:lnTo>
                  <a:lnTo>
                    <a:pt x="282079" y="68110"/>
                  </a:lnTo>
                  <a:lnTo>
                    <a:pt x="280936" y="65354"/>
                  </a:lnTo>
                  <a:lnTo>
                    <a:pt x="280301" y="64465"/>
                  </a:lnTo>
                  <a:lnTo>
                    <a:pt x="266966" y="37084"/>
                  </a:lnTo>
                  <a:lnTo>
                    <a:pt x="247535" y="0"/>
                  </a:lnTo>
                  <a:lnTo>
                    <a:pt x="204609" y="0"/>
                  </a:lnTo>
                  <a:lnTo>
                    <a:pt x="254266" y="97650"/>
                  </a:lnTo>
                  <a:lnTo>
                    <a:pt x="166128" y="197726"/>
                  </a:lnTo>
                  <a:lnTo>
                    <a:pt x="219214" y="197726"/>
                  </a:lnTo>
                  <a:lnTo>
                    <a:pt x="246773" y="166966"/>
                  </a:lnTo>
                  <a:lnTo>
                    <a:pt x="264553" y="146278"/>
                  </a:lnTo>
                  <a:lnTo>
                    <a:pt x="270395" y="139103"/>
                  </a:lnTo>
                  <a:lnTo>
                    <a:pt x="274078" y="134061"/>
                  </a:lnTo>
                  <a:lnTo>
                    <a:pt x="276491" y="140030"/>
                  </a:lnTo>
                  <a:lnTo>
                    <a:pt x="284365" y="157124"/>
                  </a:lnTo>
                  <a:lnTo>
                    <a:pt x="289572" y="167919"/>
                  </a:lnTo>
                  <a:lnTo>
                    <a:pt x="304558" y="197726"/>
                  </a:lnTo>
                  <a:lnTo>
                    <a:pt x="350913" y="197726"/>
                  </a:lnTo>
                  <a:lnTo>
                    <a:pt x="317512" y="134061"/>
                  </a:lnTo>
                  <a:lnTo>
                    <a:pt x="301764" y="104114"/>
                  </a:lnTo>
                  <a:lnTo>
                    <a:pt x="333387" y="68110"/>
                  </a:lnTo>
                  <a:lnTo>
                    <a:pt x="393077" y="0"/>
                  </a:lnTo>
                  <a:close/>
                </a:path>
                <a:path w="1355725" h="198120">
                  <a:moveTo>
                    <a:pt x="453021" y="0"/>
                  </a:moveTo>
                  <a:lnTo>
                    <a:pt x="412000" y="0"/>
                  </a:lnTo>
                  <a:lnTo>
                    <a:pt x="370217" y="197726"/>
                  </a:lnTo>
                  <a:lnTo>
                    <a:pt x="411365" y="197726"/>
                  </a:lnTo>
                  <a:lnTo>
                    <a:pt x="453021" y="0"/>
                  </a:lnTo>
                  <a:close/>
                </a:path>
                <a:path w="1355725" h="198120">
                  <a:moveTo>
                    <a:pt x="636282" y="39827"/>
                  </a:moveTo>
                  <a:lnTo>
                    <a:pt x="634631" y="33045"/>
                  </a:lnTo>
                  <a:lnTo>
                    <a:pt x="634504" y="32359"/>
                  </a:lnTo>
                  <a:lnTo>
                    <a:pt x="604151" y="4381"/>
                  </a:lnTo>
                  <a:lnTo>
                    <a:pt x="595515" y="3302"/>
                  </a:lnTo>
                  <a:lnTo>
                    <a:pt x="595515" y="47701"/>
                  </a:lnTo>
                  <a:lnTo>
                    <a:pt x="595515" y="57861"/>
                  </a:lnTo>
                  <a:lnTo>
                    <a:pt x="589038" y="61493"/>
                  </a:lnTo>
                  <a:lnTo>
                    <a:pt x="589038" y="130327"/>
                  </a:lnTo>
                  <a:lnTo>
                    <a:pt x="589038" y="142290"/>
                  </a:lnTo>
                  <a:lnTo>
                    <a:pt x="557669" y="165100"/>
                  </a:lnTo>
                  <a:lnTo>
                    <a:pt x="536841" y="165887"/>
                  </a:lnTo>
                  <a:lnTo>
                    <a:pt x="497217" y="165887"/>
                  </a:lnTo>
                  <a:lnTo>
                    <a:pt x="508139" y="114236"/>
                  </a:lnTo>
                  <a:lnTo>
                    <a:pt x="568591" y="114236"/>
                  </a:lnTo>
                  <a:lnTo>
                    <a:pt x="576719" y="116370"/>
                  </a:lnTo>
                  <a:lnTo>
                    <a:pt x="586625" y="124917"/>
                  </a:lnTo>
                  <a:lnTo>
                    <a:pt x="589038" y="130327"/>
                  </a:lnTo>
                  <a:lnTo>
                    <a:pt x="589038" y="61493"/>
                  </a:lnTo>
                  <a:lnTo>
                    <a:pt x="556526" y="79654"/>
                  </a:lnTo>
                  <a:lnTo>
                    <a:pt x="546620" y="79832"/>
                  </a:lnTo>
                  <a:lnTo>
                    <a:pt x="515378" y="79832"/>
                  </a:lnTo>
                  <a:lnTo>
                    <a:pt x="525284" y="33045"/>
                  </a:lnTo>
                  <a:lnTo>
                    <a:pt x="568591" y="33045"/>
                  </a:lnTo>
                  <a:lnTo>
                    <a:pt x="595515" y="47701"/>
                  </a:lnTo>
                  <a:lnTo>
                    <a:pt x="595515" y="3302"/>
                  </a:lnTo>
                  <a:lnTo>
                    <a:pt x="569734" y="76"/>
                  </a:lnTo>
                  <a:lnTo>
                    <a:pt x="559447" y="0"/>
                  </a:lnTo>
                  <a:lnTo>
                    <a:pt x="491248" y="0"/>
                  </a:lnTo>
                  <a:lnTo>
                    <a:pt x="449338" y="197726"/>
                  </a:lnTo>
                  <a:lnTo>
                    <a:pt x="543572" y="197726"/>
                  </a:lnTo>
                  <a:lnTo>
                    <a:pt x="601230" y="186651"/>
                  </a:lnTo>
                  <a:lnTo>
                    <a:pt x="628535" y="151282"/>
                  </a:lnTo>
                  <a:lnTo>
                    <a:pt x="631075" y="133934"/>
                  </a:lnTo>
                  <a:lnTo>
                    <a:pt x="630567" y="127355"/>
                  </a:lnTo>
                  <a:lnTo>
                    <a:pt x="605675" y="97320"/>
                  </a:lnTo>
                  <a:lnTo>
                    <a:pt x="598436" y="94818"/>
                  </a:lnTo>
                  <a:lnTo>
                    <a:pt x="607453" y="91351"/>
                  </a:lnTo>
                  <a:lnTo>
                    <a:pt x="615200" y="87147"/>
                  </a:lnTo>
                  <a:lnTo>
                    <a:pt x="621804" y="82207"/>
                  </a:lnTo>
                  <a:lnTo>
                    <a:pt x="623963" y="79832"/>
                  </a:lnTo>
                  <a:lnTo>
                    <a:pt x="636282" y="48018"/>
                  </a:lnTo>
                  <a:lnTo>
                    <a:pt x="636282" y="39827"/>
                  </a:lnTo>
                  <a:close/>
                </a:path>
                <a:path w="1355725" h="198120">
                  <a:moveTo>
                    <a:pt x="731913" y="0"/>
                  </a:moveTo>
                  <a:lnTo>
                    <a:pt x="690892" y="0"/>
                  </a:lnTo>
                  <a:lnTo>
                    <a:pt x="649109" y="197726"/>
                  </a:lnTo>
                  <a:lnTo>
                    <a:pt x="690257" y="197726"/>
                  </a:lnTo>
                  <a:lnTo>
                    <a:pt x="731913" y="0"/>
                  </a:lnTo>
                  <a:close/>
                </a:path>
                <a:path w="1355725" h="198120">
                  <a:moveTo>
                    <a:pt x="879360" y="164680"/>
                  </a:moveTo>
                  <a:lnTo>
                    <a:pt x="777760" y="164680"/>
                  </a:lnTo>
                  <a:lnTo>
                    <a:pt x="812558" y="0"/>
                  </a:lnTo>
                  <a:lnTo>
                    <a:pt x="771537" y="0"/>
                  </a:lnTo>
                  <a:lnTo>
                    <a:pt x="729754" y="197726"/>
                  </a:lnTo>
                  <a:lnTo>
                    <a:pt x="872502" y="197726"/>
                  </a:lnTo>
                  <a:lnTo>
                    <a:pt x="879360" y="164680"/>
                  </a:lnTo>
                  <a:close/>
                </a:path>
                <a:path w="1355725" h="198120">
                  <a:moveTo>
                    <a:pt x="980452" y="0"/>
                  </a:moveTo>
                  <a:lnTo>
                    <a:pt x="939431" y="0"/>
                  </a:lnTo>
                  <a:lnTo>
                    <a:pt x="897521" y="197726"/>
                  </a:lnTo>
                  <a:lnTo>
                    <a:pt x="938669" y="197726"/>
                  </a:lnTo>
                  <a:lnTo>
                    <a:pt x="980452" y="0"/>
                  </a:lnTo>
                  <a:close/>
                </a:path>
                <a:path w="1355725" h="198120">
                  <a:moveTo>
                    <a:pt x="1163459" y="0"/>
                  </a:moveTo>
                  <a:lnTo>
                    <a:pt x="1006106" y="0"/>
                  </a:lnTo>
                  <a:lnTo>
                    <a:pt x="999121" y="33045"/>
                  </a:lnTo>
                  <a:lnTo>
                    <a:pt x="1057795" y="33045"/>
                  </a:lnTo>
                  <a:lnTo>
                    <a:pt x="1022870" y="197726"/>
                  </a:lnTo>
                  <a:lnTo>
                    <a:pt x="1064018" y="197726"/>
                  </a:lnTo>
                  <a:lnTo>
                    <a:pt x="1098689" y="33045"/>
                  </a:lnTo>
                  <a:lnTo>
                    <a:pt x="1156474" y="33045"/>
                  </a:lnTo>
                  <a:lnTo>
                    <a:pt x="1163459" y="0"/>
                  </a:lnTo>
                  <a:close/>
                </a:path>
                <a:path w="1355725" h="198120">
                  <a:moveTo>
                    <a:pt x="1355229" y="0"/>
                  </a:moveTo>
                  <a:lnTo>
                    <a:pt x="1307604" y="0"/>
                  </a:lnTo>
                  <a:lnTo>
                    <a:pt x="1279410" y="40055"/>
                  </a:lnTo>
                  <a:lnTo>
                    <a:pt x="1260487" y="66217"/>
                  </a:lnTo>
                  <a:lnTo>
                    <a:pt x="1256042" y="72783"/>
                  </a:lnTo>
                  <a:lnTo>
                    <a:pt x="1252105" y="78981"/>
                  </a:lnTo>
                  <a:lnTo>
                    <a:pt x="1248803" y="84836"/>
                  </a:lnTo>
                  <a:lnTo>
                    <a:pt x="1244358" y="73126"/>
                  </a:lnTo>
                  <a:lnTo>
                    <a:pt x="1212100" y="0"/>
                  </a:lnTo>
                  <a:lnTo>
                    <a:pt x="1168412" y="0"/>
                  </a:lnTo>
                  <a:lnTo>
                    <a:pt x="1223403" y="120713"/>
                  </a:lnTo>
                  <a:lnTo>
                    <a:pt x="1207274" y="197726"/>
                  </a:lnTo>
                  <a:lnTo>
                    <a:pt x="1248168" y="197726"/>
                  </a:lnTo>
                  <a:lnTo>
                    <a:pt x="1263789" y="124498"/>
                  </a:lnTo>
                  <a:lnTo>
                    <a:pt x="1292872" y="84836"/>
                  </a:lnTo>
                  <a:lnTo>
                    <a:pt x="1355229" y="0"/>
                  </a:lnTo>
                  <a:close/>
                </a:path>
              </a:pathLst>
            </a:custGeom>
            <a:solidFill>
              <a:srgbClr val="CDD9DD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2746248" y="5614454"/>
            <a:ext cx="750570" cy="184150"/>
            <a:chOff x="2746248" y="5614454"/>
            <a:chExt cx="750570" cy="184150"/>
          </a:xfrm>
        </p:grpSpPr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46248" y="5614454"/>
              <a:ext cx="139445" cy="18092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06903" y="5661355"/>
              <a:ext cx="478917" cy="13699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11347" y="5661355"/>
              <a:ext cx="85470" cy="134023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3570096" y="5611367"/>
            <a:ext cx="846455" cy="237490"/>
            <a:chOff x="3570096" y="5611367"/>
            <a:chExt cx="846455" cy="237490"/>
          </a:xfrm>
        </p:grpSpPr>
        <p:pic>
          <p:nvPicPr>
            <p:cNvPr id="45" name="object 4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70096" y="5611367"/>
              <a:ext cx="183387" cy="20214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774439" y="5664314"/>
              <a:ext cx="120014" cy="13403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921378" y="5661355"/>
              <a:ext cx="123698" cy="13699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072127" y="5614453"/>
              <a:ext cx="105410" cy="180975"/>
            </a:xfrm>
            <a:custGeom>
              <a:avLst/>
              <a:gdLst/>
              <a:ahLst/>
              <a:cxnLst/>
              <a:rect l="l" t="t" r="r" b="b"/>
              <a:pathLst>
                <a:path w="105410" h="180975">
                  <a:moveTo>
                    <a:pt x="34886" y="0"/>
                  </a:moveTo>
                  <a:lnTo>
                    <a:pt x="0" y="0"/>
                  </a:lnTo>
                  <a:lnTo>
                    <a:pt x="0" y="180924"/>
                  </a:lnTo>
                  <a:lnTo>
                    <a:pt x="34886" y="180924"/>
                  </a:lnTo>
                  <a:lnTo>
                    <a:pt x="34886" y="0"/>
                  </a:lnTo>
                  <a:close/>
                </a:path>
                <a:path w="105410" h="180975">
                  <a:moveTo>
                    <a:pt x="104863" y="49860"/>
                  </a:moveTo>
                  <a:lnTo>
                    <a:pt x="69977" y="49860"/>
                  </a:lnTo>
                  <a:lnTo>
                    <a:pt x="69977" y="180924"/>
                  </a:lnTo>
                  <a:lnTo>
                    <a:pt x="104863" y="180924"/>
                  </a:lnTo>
                  <a:lnTo>
                    <a:pt x="104863" y="49860"/>
                  </a:lnTo>
                  <a:close/>
                </a:path>
                <a:path w="105410" h="180975">
                  <a:moveTo>
                    <a:pt x="104863" y="12"/>
                  </a:moveTo>
                  <a:lnTo>
                    <a:pt x="69977" y="12"/>
                  </a:lnTo>
                  <a:lnTo>
                    <a:pt x="69977" y="32092"/>
                  </a:lnTo>
                  <a:lnTo>
                    <a:pt x="104863" y="32092"/>
                  </a:lnTo>
                  <a:lnTo>
                    <a:pt x="104863" y="12"/>
                  </a:lnTo>
                  <a:close/>
                </a:path>
              </a:pathLst>
            </a:custGeom>
            <a:solidFill>
              <a:srgbClr val="5B798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197730" y="5618035"/>
              <a:ext cx="218821" cy="230530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1176715" y="938783"/>
            <a:ext cx="533700" cy="5227320"/>
          </a:xfrm>
          <a:prstGeom prst="rect">
            <a:avLst/>
          </a:prstGeom>
        </p:spPr>
      </p:pic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423" rIns="0" bIns="0" rtlCol="0">
            <a:spAutoFit/>
          </a:bodyPr>
          <a:lstStyle/>
          <a:p>
            <a:pPr marL="279400">
              <a:lnSpc>
                <a:spcPct val="100000"/>
              </a:lnSpc>
              <a:spcBef>
                <a:spcPts val="105"/>
              </a:spcBef>
            </a:pPr>
            <a:r>
              <a:rPr spc="-95" dirty="0"/>
              <a:t>BATTERY</a:t>
            </a:r>
            <a:r>
              <a:rPr spc="-204" dirty="0"/>
              <a:t> </a:t>
            </a:r>
            <a:r>
              <a:rPr spc="-25" dirty="0"/>
              <a:t>ENERGY</a:t>
            </a:r>
            <a:r>
              <a:rPr spc="-229" dirty="0"/>
              <a:t> </a:t>
            </a:r>
            <a:r>
              <a:rPr spc="-10" dirty="0"/>
              <a:t>STORAGE</a:t>
            </a:r>
            <a:r>
              <a:rPr spc="-140" dirty="0"/>
              <a:t> </a:t>
            </a:r>
            <a:r>
              <a:rPr spc="-10" dirty="0"/>
              <a:t>SYSTEM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10643996" y="4202938"/>
            <a:ext cx="5499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Electricity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0588752" y="3246120"/>
            <a:ext cx="667511" cy="877823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0125456" y="3633215"/>
            <a:ext cx="350520" cy="100583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3145663" y="4415739"/>
            <a:ext cx="132461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dirty="0">
                <a:solidFill>
                  <a:srgbClr val="CDD9DD"/>
                </a:solidFill>
                <a:latin typeface="Arial"/>
                <a:cs typeface="Arial"/>
              </a:rPr>
              <a:t>ENERGY</a:t>
            </a:r>
            <a:r>
              <a:rPr sz="1000" b="1" spc="-75" dirty="0">
                <a:solidFill>
                  <a:srgbClr val="CDD9DD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DD9DD"/>
                </a:solidFill>
                <a:latin typeface="Arial"/>
                <a:cs typeface="Arial"/>
              </a:rPr>
              <a:t>EFFICIENCY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5196840" y="1502663"/>
            <a:ext cx="1749425" cy="1752600"/>
            <a:chOff x="5196840" y="1502663"/>
            <a:chExt cx="1749425" cy="1752600"/>
          </a:xfrm>
        </p:grpSpPr>
        <p:sp>
          <p:nvSpPr>
            <p:cNvPr id="57" name="object 57"/>
            <p:cNvSpPr/>
            <p:nvPr/>
          </p:nvSpPr>
          <p:spPr>
            <a:xfrm>
              <a:off x="5199888" y="1505711"/>
              <a:ext cx="1743075" cy="1746250"/>
            </a:xfrm>
            <a:custGeom>
              <a:avLst/>
              <a:gdLst/>
              <a:ahLst/>
              <a:cxnLst/>
              <a:rect l="l" t="t" r="r" b="b"/>
              <a:pathLst>
                <a:path w="1743075" h="1746250">
                  <a:moveTo>
                    <a:pt x="0" y="872998"/>
                  </a:moveTo>
                  <a:lnTo>
                    <a:pt x="1270" y="825118"/>
                  </a:lnTo>
                  <a:lnTo>
                    <a:pt x="5079" y="777875"/>
                  </a:lnTo>
                  <a:lnTo>
                    <a:pt x="11429" y="731392"/>
                  </a:lnTo>
                  <a:lnTo>
                    <a:pt x="20065" y="685800"/>
                  </a:lnTo>
                  <a:lnTo>
                    <a:pt x="31114" y="640968"/>
                  </a:lnTo>
                  <a:lnTo>
                    <a:pt x="44450" y="597153"/>
                  </a:lnTo>
                  <a:lnTo>
                    <a:pt x="59944" y="554227"/>
                  </a:lnTo>
                  <a:lnTo>
                    <a:pt x="77597" y="512445"/>
                  </a:lnTo>
                  <a:lnTo>
                    <a:pt x="97282" y="471804"/>
                  </a:lnTo>
                  <a:lnTo>
                    <a:pt x="118999" y="432435"/>
                  </a:lnTo>
                  <a:lnTo>
                    <a:pt x="142621" y="394208"/>
                  </a:lnTo>
                  <a:lnTo>
                    <a:pt x="168148" y="357504"/>
                  </a:lnTo>
                  <a:lnTo>
                    <a:pt x="195452" y="322072"/>
                  </a:lnTo>
                  <a:lnTo>
                    <a:pt x="224536" y="288163"/>
                  </a:lnTo>
                  <a:lnTo>
                    <a:pt x="255270" y="255650"/>
                  </a:lnTo>
                  <a:lnTo>
                    <a:pt x="287654" y="224916"/>
                  </a:lnTo>
                  <a:lnTo>
                    <a:pt x="321437" y="195834"/>
                  </a:lnTo>
                  <a:lnTo>
                    <a:pt x="356870" y="168401"/>
                  </a:lnTo>
                  <a:lnTo>
                    <a:pt x="393573" y="142875"/>
                  </a:lnTo>
                  <a:lnTo>
                    <a:pt x="431673" y="119252"/>
                  </a:lnTo>
                  <a:lnTo>
                    <a:pt x="471042" y="97409"/>
                  </a:lnTo>
                  <a:lnTo>
                    <a:pt x="511556" y="77724"/>
                  </a:lnTo>
                  <a:lnTo>
                    <a:pt x="553338" y="60071"/>
                  </a:lnTo>
                  <a:lnTo>
                    <a:pt x="596011" y="44450"/>
                  </a:lnTo>
                  <a:lnTo>
                    <a:pt x="639826" y="31241"/>
                  </a:lnTo>
                  <a:lnTo>
                    <a:pt x="684529" y="20192"/>
                  </a:lnTo>
                  <a:lnTo>
                    <a:pt x="730123" y="11429"/>
                  </a:lnTo>
                  <a:lnTo>
                    <a:pt x="776604" y="5079"/>
                  </a:lnTo>
                  <a:lnTo>
                    <a:pt x="823722" y="1270"/>
                  </a:lnTo>
                  <a:lnTo>
                    <a:pt x="871601" y="0"/>
                  </a:lnTo>
                  <a:lnTo>
                    <a:pt x="919352" y="1270"/>
                  </a:lnTo>
                  <a:lnTo>
                    <a:pt x="966470" y="5079"/>
                  </a:lnTo>
                  <a:lnTo>
                    <a:pt x="1012951" y="11429"/>
                  </a:lnTo>
                  <a:lnTo>
                    <a:pt x="1058545" y="20192"/>
                  </a:lnTo>
                  <a:lnTo>
                    <a:pt x="1103249" y="31241"/>
                  </a:lnTo>
                  <a:lnTo>
                    <a:pt x="1147064" y="44450"/>
                  </a:lnTo>
                  <a:lnTo>
                    <a:pt x="1189736" y="60071"/>
                  </a:lnTo>
                  <a:lnTo>
                    <a:pt x="1231519" y="77724"/>
                  </a:lnTo>
                  <a:lnTo>
                    <a:pt x="1272032" y="97409"/>
                  </a:lnTo>
                  <a:lnTo>
                    <a:pt x="1311402" y="119252"/>
                  </a:lnTo>
                  <a:lnTo>
                    <a:pt x="1349502" y="142875"/>
                  </a:lnTo>
                  <a:lnTo>
                    <a:pt x="1386205" y="168401"/>
                  </a:lnTo>
                  <a:lnTo>
                    <a:pt x="1421638" y="195834"/>
                  </a:lnTo>
                  <a:lnTo>
                    <a:pt x="1455419" y="224916"/>
                  </a:lnTo>
                  <a:lnTo>
                    <a:pt x="1487805" y="255650"/>
                  </a:lnTo>
                  <a:lnTo>
                    <a:pt x="1518539" y="288163"/>
                  </a:lnTo>
                  <a:lnTo>
                    <a:pt x="1547621" y="322072"/>
                  </a:lnTo>
                  <a:lnTo>
                    <a:pt x="1574927" y="357504"/>
                  </a:lnTo>
                  <a:lnTo>
                    <a:pt x="1600454" y="394208"/>
                  </a:lnTo>
                  <a:lnTo>
                    <a:pt x="1624076" y="432435"/>
                  </a:lnTo>
                  <a:lnTo>
                    <a:pt x="1645792" y="471804"/>
                  </a:lnTo>
                  <a:lnTo>
                    <a:pt x="1665478" y="512445"/>
                  </a:lnTo>
                  <a:lnTo>
                    <a:pt x="1683131" y="554227"/>
                  </a:lnTo>
                  <a:lnTo>
                    <a:pt x="1698625" y="597153"/>
                  </a:lnTo>
                  <a:lnTo>
                    <a:pt x="1711960" y="640968"/>
                  </a:lnTo>
                  <a:lnTo>
                    <a:pt x="1723009" y="685800"/>
                  </a:lnTo>
                  <a:lnTo>
                    <a:pt x="1731644" y="731392"/>
                  </a:lnTo>
                  <a:lnTo>
                    <a:pt x="1737994" y="777875"/>
                  </a:lnTo>
                  <a:lnTo>
                    <a:pt x="1741805" y="825118"/>
                  </a:lnTo>
                  <a:lnTo>
                    <a:pt x="1743075" y="872998"/>
                  </a:lnTo>
                  <a:lnTo>
                    <a:pt x="1741805" y="921003"/>
                  </a:lnTo>
                  <a:lnTo>
                    <a:pt x="1737994" y="968248"/>
                  </a:lnTo>
                  <a:lnTo>
                    <a:pt x="1731644" y="1014729"/>
                  </a:lnTo>
                  <a:lnTo>
                    <a:pt x="1723009" y="1060323"/>
                  </a:lnTo>
                  <a:lnTo>
                    <a:pt x="1711960" y="1105153"/>
                  </a:lnTo>
                  <a:lnTo>
                    <a:pt x="1698625" y="1148968"/>
                  </a:lnTo>
                  <a:lnTo>
                    <a:pt x="1683131" y="1191895"/>
                  </a:lnTo>
                  <a:lnTo>
                    <a:pt x="1665478" y="1233677"/>
                  </a:lnTo>
                  <a:lnTo>
                    <a:pt x="1645792" y="1274317"/>
                  </a:lnTo>
                  <a:lnTo>
                    <a:pt x="1624076" y="1313688"/>
                  </a:lnTo>
                  <a:lnTo>
                    <a:pt x="1600454" y="1351914"/>
                  </a:lnTo>
                  <a:lnTo>
                    <a:pt x="1574927" y="1388617"/>
                  </a:lnTo>
                  <a:lnTo>
                    <a:pt x="1547621" y="1424051"/>
                  </a:lnTo>
                  <a:lnTo>
                    <a:pt x="1518539" y="1457960"/>
                  </a:lnTo>
                  <a:lnTo>
                    <a:pt x="1487805" y="1490345"/>
                  </a:lnTo>
                  <a:lnTo>
                    <a:pt x="1455419" y="1521205"/>
                  </a:lnTo>
                  <a:lnTo>
                    <a:pt x="1421638" y="1550289"/>
                  </a:lnTo>
                  <a:lnTo>
                    <a:pt x="1386205" y="1577721"/>
                  </a:lnTo>
                  <a:lnTo>
                    <a:pt x="1349502" y="1603248"/>
                  </a:lnTo>
                  <a:lnTo>
                    <a:pt x="1311402" y="1626870"/>
                  </a:lnTo>
                  <a:lnTo>
                    <a:pt x="1272032" y="1648714"/>
                  </a:lnTo>
                  <a:lnTo>
                    <a:pt x="1231519" y="1668399"/>
                  </a:lnTo>
                  <a:lnTo>
                    <a:pt x="1189736" y="1686052"/>
                  </a:lnTo>
                  <a:lnTo>
                    <a:pt x="1147064" y="1701673"/>
                  </a:lnTo>
                  <a:lnTo>
                    <a:pt x="1103249" y="1714880"/>
                  </a:lnTo>
                  <a:lnTo>
                    <a:pt x="1058545" y="1725929"/>
                  </a:lnTo>
                  <a:lnTo>
                    <a:pt x="1012951" y="1734692"/>
                  </a:lnTo>
                  <a:lnTo>
                    <a:pt x="966470" y="1741042"/>
                  </a:lnTo>
                  <a:lnTo>
                    <a:pt x="919352" y="1744852"/>
                  </a:lnTo>
                  <a:lnTo>
                    <a:pt x="871601" y="1746123"/>
                  </a:lnTo>
                  <a:lnTo>
                    <a:pt x="823722" y="1744852"/>
                  </a:lnTo>
                  <a:lnTo>
                    <a:pt x="776604" y="1741042"/>
                  </a:lnTo>
                  <a:lnTo>
                    <a:pt x="730123" y="1734692"/>
                  </a:lnTo>
                  <a:lnTo>
                    <a:pt x="684529" y="1725929"/>
                  </a:lnTo>
                  <a:lnTo>
                    <a:pt x="639826" y="1714880"/>
                  </a:lnTo>
                  <a:lnTo>
                    <a:pt x="596011" y="1701673"/>
                  </a:lnTo>
                  <a:lnTo>
                    <a:pt x="553338" y="1686052"/>
                  </a:lnTo>
                  <a:lnTo>
                    <a:pt x="511556" y="1668399"/>
                  </a:lnTo>
                  <a:lnTo>
                    <a:pt x="471042" y="1648714"/>
                  </a:lnTo>
                  <a:lnTo>
                    <a:pt x="431673" y="1626870"/>
                  </a:lnTo>
                  <a:lnTo>
                    <a:pt x="393573" y="1603248"/>
                  </a:lnTo>
                  <a:lnTo>
                    <a:pt x="356870" y="1577721"/>
                  </a:lnTo>
                  <a:lnTo>
                    <a:pt x="321437" y="1550289"/>
                  </a:lnTo>
                  <a:lnTo>
                    <a:pt x="287654" y="1521205"/>
                  </a:lnTo>
                  <a:lnTo>
                    <a:pt x="255270" y="1490345"/>
                  </a:lnTo>
                  <a:lnTo>
                    <a:pt x="224536" y="1457960"/>
                  </a:lnTo>
                  <a:lnTo>
                    <a:pt x="195452" y="1424051"/>
                  </a:lnTo>
                  <a:lnTo>
                    <a:pt x="168148" y="1388617"/>
                  </a:lnTo>
                  <a:lnTo>
                    <a:pt x="142621" y="1351914"/>
                  </a:lnTo>
                  <a:lnTo>
                    <a:pt x="118999" y="1313688"/>
                  </a:lnTo>
                  <a:lnTo>
                    <a:pt x="97282" y="1274317"/>
                  </a:lnTo>
                  <a:lnTo>
                    <a:pt x="77597" y="1233677"/>
                  </a:lnTo>
                  <a:lnTo>
                    <a:pt x="59944" y="1191895"/>
                  </a:lnTo>
                  <a:lnTo>
                    <a:pt x="44450" y="1148968"/>
                  </a:lnTo>
                  <a:lnTo>
                    <a:pt x="31114" y="1105153"/>
                  </a:lnTo>
                  <a:lnTo>
                    <a:pt x="20065" y="1060323"/>
                  </a:lnTo>
                  <a:lnTo>
                    <a:pt x="11429" y="1014729"/>
                  </a:lnTo>
                  <a:lnTo>
                    <a:pt x="5079" y="968248"/>
                  </a:lnTo>
                  <a:lnTo>
                    <a:pt x="1270" y="921003"/>
                  </a:lnTo>
                  <a:lnTo>
                    <a:pt x="0" y="872998"/>
                  </a:lnTo>
                  <a:close/>
                </a:path>
              </a:pathLst>
            </a:custGeom>
            <a:ln w="6096">
              <a:solidFill>
                <a:srgbClr val="4057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63896" y="1579278"/>
              <a:ext cx="1615440" cy="1605881"/>
            </a:xfrm>
            <a:prstGeom prst="rect">
              <a:avLst/>
            </a:prstGeom>
          </p:spPr>
        </p:pic>
      </p:grpSp>
      <p:grpSp>
        <p:nvGrpSpPr>
          <p:cNvPr id="59" name="object 59"/>
          <p:cNvGrpSpPr/>
          <p:nvPr/>
        </p:nvGrpSpPr>
        <p:grpSpPr>
          <a:xfrm>
            <a:off x="7970519" y="2904744"/>
            <a:ext cx="1557655" cy="1557020"/>
            <a:chOff x="7970519" y="2904744"/>
            <a:chExt cx="1557655" cy="1557020"/>
          </a:xfrm>
        </p:grpSpPr>
        <p:sp>
          <p:nvSpPr>
            <p:cNvPr id="60" name="object 60"/>
            <p:cNvSpPr/>
            <p:nvPr/>
          </p:nvSpPr>
          <p:spPr>
            <a:xfrm>
              <a:off x="7973567" y="2907792"/>
              <a:ext cx="1551305" cy="1551305"/>
            </a:xfrm>
            <a:custGeom>
              <a:avLst/>
              <a:gdLst/>
              <a:ahLst/>
              <a:cxnLst/>
              <a:rect l="l" t="t" r="r" b="b"/>
              <a:pathLst>
                <a:path w="1551304" h="1551304">
                  <a:moveTo>
                    <a:pt x="0" y="775462"/>
                  </a:moveTo>
                  <a:lnTo>
                    <a:pt x="1397" y="728218"/>
                  </a:lnTo>
                  <a:lnTo>
                    <a:pt x="5587" y="681736"/>
                  </a:lnTo>
                  <a:lnTo>
                    <a:pt x="12446" y="636016"/>
                  </a:lnTo>
                  <a:lnTo>
                    <a:pt x="21971" y="591312"/>
                  </a:lnTo>
                  <a:lnTo>
                    <a:pt x="34035" y="547624"/>
                  </a:lnTo>
                  <a:lnTo>
                    <a:pt x="48513" y="504825"/>
                  </a:lnTo>
                  <a:lnTo>
                    <a:pt x="65404" y="463296"/>
                  </a:lnTo>
                  <a:lnTo>
                    <a:pt x="84581" y="423037"/>
                  </a:lnTo>
                  <a:lnTo>
                    <a:pt x="105917" y="384048"/>
                  </a:lnTo>
                  <a:lnTo>
                    <a:pt x="129412" y="346456"/>
                  </a:lnTo>
                  <a:lnTo>
                    <a:pt x="154939" y="310388"/>
                  </a:lnTo>
                  <a:lnTo>
                    <a:pt x="182372" y="275844"/>
                  </a:lnTo>
                  <a:lnTo>
                    <a:pt x="211835" y="242950"/>
                  </a:lnTo>
                  <a:lnTo>
                    <a:pt x="242950" y="211709"/>
                  </a:lnTo>
                  <a:lnTo>
                    <a:pt x="275843" y="182372"/>
                  </a:lnTo>
                  <a:lnTo>
                    <a:pt x="310387" y="154940"/>
                  </a:lnTo>
                  <a:lnTo>
                    <a:pt x="346582" y="129412"/>
                  </a:lnTo>
                  <a:lnTo>
                    <a:pt x="384175" y="105918"/>
                  </a:lnTo>
                  <a:lnTo>
                    <a:pt x="423163" y="84455"/>
                  </a:lnTo>
                  <a:lnTo>
                    <a:pt x="463423" y="65405"/>
                  </a:lnTo>
                  <a:lnTo>
                    <a:pt x="504951" y="48513"/>
                  </a:lnTo>
                  <a:lnTo>
                    <a:pt x="547624" y="34036"/>
                  </a:lnTo>
                  <a:lnTo>
                    <a:pt x="591438" y="21971"/>
                  </a:lnTo>
                  <a:lnTo>
                    <a:pt x="636142" y="12446"/>
                  </a:lnTo>
                  <a:lnTo>
                    <a:pt x="681862" y="5587"/>
                  </a:lnTo>
                  <a:lnTo>
                    <a:pt x="728345" y="1397"/>
                  </a:lnTo>
                  <a:lnTo>
                    <a:pt x="775588" y="0"/>
                  </a:lnTo>
                  <a:lnTo>
                    <a:pt x="822832" y="1397"/>
                  </a:lnTo>
                  <a:lnTo>
                    <a:pt x="869314" y="5587"/>
                  </a:lnTo>
                  <a:lnTo>
                    <a:pt x="915034" y="12446"/>
                  </a:lnTo>
                  <a:lnTo>
                    <a:pt x="959738" y="21971"/>
                  </a:lnTo>
                  <a:lnTo>
                    <a:pt x="1003553" y="34036"/>
                  </a:lnTo>
                  <a:lnTo>
                    <a:pt x="1046226" y="48513"/>
                  </a:lnTo>
                  <a:lnTo>
                    <a:pt x="1087754" y="65405"/>
                  </a:lnTo>
                  <a:lnTo>
                    <a:pt x="1128013" y="84455"/>
                  </a:lnTo>
                  <a:lnTo>
                    <a:pt x="1167002" y="105918"/>
                  </a:lnTo>
                  <a:lnTo>
                    <a:pt x="1204595" y="129412"/>
                  </a:lnTo>
                  <a:lnTo>
                    <a:pt x="1240789" y="154940"/>
                  </a:lnTo>
                  <a:lnTo>
                    <a:pt x="1275333" y="182372"/>
                  </a:lnTo>
                  <a:lnTo>
                    <a:pt x="1308227" y="211709"/>
                  </a:lnTo>
                  <a:lnTo>
                    <a:pt x="1339341" y="242950"/>
                  </a:lnTo>
                  <a:lnTo>
                    <a:pt x="1368805" y="275844"/>
                  </a:lnTo>
                  <a:lnTo>
                    <a:pt x="1396237" y="310388"/>
                  </a:lnTo>
                  <a:lnTo>
                    <a:pt x="1421764" y="346456"/>
                  </a:lnTo>
                  <a:lnTo>
                    <a:pt x="1445259" y="384048"/>
                  </a:lnTo>
                  <a:lnTo>
                    <a:pt x="1466596" y="423037"/>
                  </a:lnTo>
                  <a:lnTo>
                    <a:pt x="1485773" y="463296"/>
                  </a:lnTo>
                  <a:lnTo>
                    <a:pt x="1502663" y="504825"/>
                  </a:lnTo>
                  <a:lnTo>
                    <a:pt x="1517141" y="547624"/>
                  </a:lnTo>
                  <a:lnTo>
                    <a:pt x="1529206" y="591312"/>
                  </a:lnTo>
                  <a:lnTo>
                    <a:pt x="1538731" y="636016"/>
                  </a:lnTo>
                  <a:lnTo>
                    <a:pt x="1545589" y="681736"/>
                  </a:lnTo>
                  <a:lnTo>
                    <a:pt x="1549780" y="728218"/>
                  </a:lnTo>
                  <a:lnTo>
                    <a:pt x="1551177" y="775462"/>
                  </a:lnTo>
                  <a:lnTo>
                    <a:pt x="1549780" y="822706"/>
                  </a:lnTo>
                  <a:lnTo>
                    <a:pt x="1545589" y="869188"/>
                  </a:lnTo>
                  <a:lnTo>
                    <a:pt x="1538731" y="914908"/>
                  </a:lnTo>
                  <a:lnTo>
                    <a:pt x="1529206" y="959612"/>
                  </a:lnTo>
                  <a:lnTo>
                    <a:pt x="1517141" y="1003300"/>
                  </a:lnTo>
                  <a:lnTo>
                    <a:pt x="1502663" y="1046099"/>
                  </a:lnTo>
                  <a:lnTo>
                    <a:pt x="1485773" y="1087628"/>
                  </a:lnTo>
                  <a:lnTo>
                    <a:pt x="1466596" y="1127887"/>
                  </a:lnTo>
                  <a:lnTo>
                    <a:pt x="1445259" y="1166876"/>
                  </a:lnTo>
                  <a:lnTo>
                    <a:pt x="1421764" y="1204468"/>
                  </a:lnTo>
                  <a:lnTo>
                    <a:pt x="1396237" y="1240536"/>
                  </a:lnTo>
                  <a:lnTo>
                    <a:pt x="1368805" y="1275080"/>
                  </a:lnTo>
                  <a:lnTo>
                    <a:pt x="1339341" y="1307973"/>
                  </a:lnTo>
                  <a:lnTo>
                    <a:pt x="1308227" y="1339215"/>
                  </a:lnTo>
                  <a:lnTo>
                    <a:pt x="1275333" y="1368552"/>
                  </a:lnTo>
                  <a:lnTo>
                    <a:pt x="1240789" y="1395984"/>
                  </a:lnTo>
                  <a:lnTo>
                    <a:pt x="1204595" y="1421511"/>
                  </a:lnTo>
                  <a:lnTo>
                    <a:pt x="1167002" y="1445006"/>
                  </a:lnTo>
                  <a:lnTo>
                    <a:pt x="1128013" y="1466469"/>
                  </a:lnTo>
                  <a:lnTo>
                    <a:pt x="1087754" y="1485519"/>
                  </a:lnTo>
                  <a:lnTo>
                    <a:pt x="1046226" y="1502410"/>
                  </a:lnTo>
                  <a:lnTo>
                    <a:pt x="1003553" y="1516888"/>
                  </a:lnTo>
                  <a:lnTo>
                    <a:pt x="959738" y="1528953"/>
                  </a:lnTo>
                  <a:lnTo>
                    <a:pt x="915034" y="1538478"/>
                  </a:lnTo>
                  <a:lnTo>
                    <a:pt x="869314" y="1545336"/>
                  </a:lnTo>
                  <a:lnTo>
                    <a:pt x="822832" y="1549527"/>
                  </a:lnTo>
                  <a:lnTo>
                    <a:pt x="775588" y="1550924"/>
                  </a:lnTo>
                  <a:lnTo>
                    <a:pt x="728345" y="1549527"/>
                  </a:lnTo>
                  <a:lnTo>
                    <a:pt x="681862" y="1545336"/>
                  </a:lnTo>
                  <a:lnTo>
                    <a:pt x="636142" y="1538478"/>
                  </a:lnTo>
                  <a:lnTo>
                    <a:pt x="591438" y="1528953"/>
                  </a:lnTo>
                  <a:lnTo>
                    <a:pt x="547624" y="1516888"/>
                  </a:lnTo>
                  <a:lnTo>
                    <a:pt x="504951" y="1502410"/>
                  </a:lnTo>
                  <a:lnTo>
                    <a:pt x="463423" y="1485519"/>
                  </a:lnTo>
                  <a:lnTo>
                    <a:pt x="423163" y="1466469"/>
                  </a:lnTo>
                  <a:lnTo>
                    <a:pt x="384175" y="1445006"/>
                  </a:lnTo>
                  <a:lnTo>
                    <a:pt x="346582" y="1421511"/>
                  </a:lnTo>
                  <a:lnTo>
                    <a:pt x="310387" y="1395984"/>
                  </a:lnTo>
                  <a:lnTo>
                    <a:pt x="275843" y="1368552"/>
                  </a:lnTo>
                  <a:lnTo>
                    <a:pt x="242950" y="1339215"/>
                  </a:lnTo>
                  <a:lnTo>
                    <a:pt x="211835" y="1307973"/>
                  </a:lnTo>
                  <a:lnTo>
                    <a:pt x="182372" y="1275080"/>
                  </a:lnTo>
                  <a:lnTo>
                    <a:pt x="154939" y="1240536"/>
                  </a:lnTo>
                  <a:lnTo>
                    <a:pt x="129412" y="1204468"/>
                  </a:lnTo>
                  <a:lnTo>
                    <a:pt x="105917" y="1166876"/>
                  </a:lnTo>
                  <a:lnTo>
                    <a:pt x="84581" y="1127887"/>
                  </a:lnTo>
                  <a:lnTo>
                    <a:pt x="65404" y="1087628"/>
                  </a:lnTo>
                  <a:lnTo>
                    <a:pt x="48513" y="1046099"/>
                  </a:lnTo>
                  <a:lnTo>
                    <a:pt x="34035" y="1003300"/>
                  </a:lnTo>
                  <a:lnTo>
                    <a:pt x="21971" y="959612"/>
                  </a:lnTo>
                  <a:lnTo>
                    <a:pt x="12446" y="914908"/>
                  </a:lnTo>
                  <a:lnTo>
                    <a:pt x="5587" y="869188"/>
                  </a:lnTo>
                  <a:lnTo>
                    <a:pt x="1397" y="822706"/>
                  </a:lnTo>
                  <a:lnTo>
                    <a:pt x="0" y="775462"/>
                  </a:lnTo>
                  <a:close/>
                </a:path>
              </a:pathLst>
            </a:custGeom>
            <a:ln w="6096">
              <a:solidFill>
                <a:srgbClr val="4057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061959" y="3240024"/>
              <a:ext cx="1252727" cy="899159"/>
            </a:xfrm>
            <a:prstGeom prst="rect">
              <a:avLst/>
            </a:prstGeom>
          </p:spPr>
        </p:pic>
      </p:grpSp>
      <p:pic>
        <p:nvPicPr>
          <p:cNvPr id="62" name="object 6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065264" y="2328672"/>
            <a:ext cx="347472" cy="100584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607807" y="2328672"/>
            <a:ext cx="350520" cy="100584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9622535" y="3633215"/>
            <a:ext cx="350520" cy="100583"/>
          </a:xfrm>
          <a:prstGeom prst="rect">
            <a:avLst/>
          </a:prstGeom>
        </p:spPr>
      </p:pic>
      <p:sp>
        <p:nvSpPr>
          <p:cNvPr id="65" name="object 65"/>
          <p:cNvSpPr/>
          <p:nvPr/>
        </p:nvSpPr>
        <p:spPr>
          <a:xfrm>
            <a:off x="10041635" y="3265932"/>
            <a:ext cx="0" cy="838200"/>
          </a:xfrm>
          <a:custGeom>
            <a:avLst/>
            <a:gdLst/>
            <a:ahLst/>
            <a:cxnLst/>
            <a:rect l="l" t="t" r="r" b="b"/>
            <a:pathLst>
              <a:path h="838200">
                <a:moveTo>
                  <a:pt x="0" y="0"/>
                </a:moveTo>
                <a:lnTo>
                  <a:pt x="0" y="8381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6" name="object 66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607807" y="4937759"/>
            <a:ext cx="350520" cy="100583"/>
          </a:xfrm>
          <a:prstGeom prst="rect">
            <a:avLst/>
          </a:prstGeom>
        </p:spPr>
      </p:pic>
      <p:sp>
        <p:nvSpPr>
          <p:cNvPr id="67" name="object 67"/>
          <p:cNvSpPr/>
          <p:nvPr/>
        </p:nvSpPr>
        <p:spPr>
          <a:xfrm>
            <a:off x="8029956" y="2378964"/>
            <a:ext cx="741045" cy="384175"/>
          </a:xfrm>
          <a:custGeom>
            <a:avLst/>
            <a:gdLst/>
            <a:ahLst/>
            <a:cxnLst/>
            <a:rect l="l" t="t" r="r" b="b"/>
            <a:pathLst>
              <a:path w="741045" h="384175">
                <a:moveTo>
                  <a:pt x="740664" y="0"/>
                </a:moveTo>
                <a:lnTo>
                  <a:pt x="740664" y="383921"/>
                </a:lnTo>
              </a:path>
              <a:path w="741045" h="384175">
                <a:moveTo>
                  <a:pt x="0" y="0"/>
                </a:moveTo>
                <a:lnTo>
                  <a:pt x="74015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029956" y="4600955"/>
            <a:ext cx="741045" cy="384175"/>
          </a:xfrm>
          <a:custGeom>
            <a:avLst/>
            <a:gdLst/>
            <a:ahLst/>
            <a:cxnLst/>
            <a:rect l="l" t="t" r="r" b="b"/>
            <a:pathLst>
              <a:path w="741045" h="384175">
                <a:moveTo>
                  <a:pt x="740664" y="383921"/>
                </a:moveTo>
                <a:lnTo>
                  <a:pt x="740664" y="0"/>
                </a:lnTo>
              </a:path>
              <a:path w="741045" h="384175">
                <a:moveTo>
                  <a:pt x="0" y="384048"/>
                </a:moveTo>
                <a:lnTo>
                  <a:pt x="740155" y="38404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" name="object 69"/>
          <p:cNvGrpSpPr/>
          <p:nvPr/>
        </p:nvGrpSpPr>
        <p:grpSpPr>
          <a:xfrm>
            <a:off x="5169408" y="4081271"/>
            <a:ext cx="2243455" cy="1783080"/>
            <a:chOff x="5169408" y="4081271"/>
            <a:chExt cx="2243455" cy="1783080"/>
          </a:xfrm>
        </p:grpSpPr>
        <p:sp>
          <p:nvSpPr>
            <p:cNvPr id="70" name="object 70"/>
            <p:cNvSpPr/>
            <p:nvPr/>
          </p:nvSpPr>
          <p:spPr>
            <a:xfrm>
              <a:off x="5199888" y="4114799"/>
              <a:ext cx="1743075" cy="1746250"/>
            </a:xfrm>
            <a:custGeom>
              <a:avLst/>
              <a:gdLst/>
              <a:ahLst/>
              <a:cxnLst/>
              <a:rect l="l" t="t" r="r" b="b"/>
              <a:pathLst>
                <a:path w="1743075" h="1746250">
                  <a:moveTo>
                    <a:pt x="0" y="872998"/>
                  </a:moveTo>
                  <a:lnTo>
                    <a:pt x="1270" y="825119"/>
                  </a:lnTo>
                  <a:lnTo>
                    <a:pt x="5079" y="777875"/>
                  </a:lnTo>
                  <a:lnTo>
                    <a:pt x="11429" y="731393"/>
                  </a:lnTo>
                  <a:lnTo>
                    <a:pt x="20065" y="685800"/>
                  </a:lnTo>
                  <a:lnTo>
                    <a:pt x="31114" y="640969"/>
                  </a:lnTo>
                  <a:lnTo>
                    <a:pt x="44450" y="597154"/>
                  </a:lnTo>
                  <a:lnTo>
                    <a:pt x="59944" y="554227"/>
                  </a:lnTo>
                  <a:lnTo>
                    <a:pt x="77597" y="512444"/>
                  </a:lnTo>
                  <a:lnTo>
                    <a:pt x="97282" y="471805"/>
                  </a:lnTo>
                  <a:lnTo>
                    <a:pt x="118999" y="432435"/>
                  </a:lnTo>
                  <a:lnTo>
                    <a:pt x="142621" y="394207"/>
                  </a:lnTo>
                  <a:lnTo>
                    <a:pt x="168148" y="357505"/>
                  </a:lnTo>
                  <a:lnTo>
                    <a:pt x="195452" y="322072"/>
                  </a:lnTo>
                  <a:lnTo>
                    <a:pt x="224536" y="288163"/>
                  </a:lnTo>
                  <a:lnTo>
                    <a:pt x="255270" y="255650"/>
                  </a:lnTo>
                  <a:lnTo>
                    <a:pt x="287654" y="224917"/>
                  </a:lnTo>
                  <a:lnTo>
                    <a:pt x="321437" y="195833"/>
                  </a:lnTo>
                  <a:lnTo>
                    <a:pt x="356870" y="168401"/>
                  </a:lnTo>
                  <a:lnTo>
                    <a:pt x="393573" y="142875"/>
                  </a:lnTo>
                  <a:lnTo>
                    <a:pt x="431673" y="119252"/>
                  </a:lnTo>
                  <a:lnTo>
                    <a:pt x="471042" y="97408"/>
                  </a:lnTo>
                  <a:lnTo>
                    <a:pt x="511556" y="77724"/>
                  </a:lnTo>
                  <a:lnTo>
                    <a:pt x="553338" y="60070"/>
                  </a:lnTo>
                  <a:lnTo>
                    <a:pt x="596011" y="44450"/>
                  </a:lnTo>
                  <a:lnTo>
                    <a:pt x="639826" y="31242"/>
                  </a:lnTo>
                  <a:lnTo>
                    <a:pt x="684529" y="20193"/>
                  </a:lnTo>
                  <a:lnTo>
                    <a:pt x="730123" y="11430"/>
                  </a:lnTo>
                  <a:lnTo>
                    <a:pt x="776604" y="5080"/>
                  </a:lnTo>
                  <a:lnTo>
                    <a:pt x="823722" y="1269"/>
                  </a:lnTo>
                  <a:lnTo>
                    <a:pt x="871601" y="0"/>
                  </a:lnTo>
                  <a:lnTo>
                    <a:pt x="919352" y="1269"/>
                  </a:lnTo>
                  <a:lnTo>
                    <a:pt x="966470" y="5080"/>
                  </a:lnTo>
                  <a:lnTo>
                    <a:pt x="1012951" y="11430"/>
                  </a:lnTo>
                  <a:lnTo>
                    <a:pt x="1058545" y="20193"/>
                  </a:lnTo>
                  <a:lnTo>
                    <a:pt x="1103249" y="31242"/>
                  </a:lnTo>
                  <a:lnTo>
                    <a:pt x="1147064" y="44450"/>
                  </a:lnTo>
                  <a:lnTo>
                    <a:pt x="1189736" y="60070"/>
                  </a:lnTo>
                  <a:lnTo>
                    <a:pt x="1231519" y="77724"/>
                  </a:lnTo>
                  <a:lnTo>
                    <a:pt x="1272032" y="97408"/>
                  </a:lnTo>
                  <a:lnTo>
                    <a:pt x="1311402" y="119252"/>
                  </a:lnTo>
                  <a:lnTo>
                    <a:pt x="1349502" y="142875"/>
                  </a:lnTo>
                  <a:lnTo>
                    <a:pt x="1386205" y="168401"/>
                  </a:lnTo>
                  <a:lnTo>
                    <a:pt x="1421638" y="195833"/>
                  </a:lnTo>
                  <a:lnTo>
                    <a:pt x="1455419" y="224917"/>
                  </a:lnTo>
                  <a:lnTo>
                    <a:pt x="1487805" y="255650"/>
                  </a:lnTo>
                  <a:lnTo>
                    <a:pt x="1518539" y="288163"/>
                  </a:lnTo>
                  <a:lnTo>
                    <a:pt x="1547621" y="322072"/>
                  </a:lnTo>
                  <a:lnTo>
                    <a:pt x="1574927" y="357505"/>
                  </a:lnTo>
                  <a:lnTo>
                    <a:pt x="1600454" y="394207"/>
                  </a:lnTo>
                  <a:lnTo>
                    <a:pt x="1624076" y="432435"/>
                  </a:lnTo>
                  <a:lnTo>
                    <a:pt x="1645792" y="471805"/>
                  </a:lnTo>
                  <a:lnTo>
                    <a:pt x="1665478" y="512444"/>
                  </a:lnTo>
                  <a:lnTo>
                    <a:pt x="1683131" y="554227"/>
                  </a:lnTo>
                  <a:lnTo>
                    <a:pt x="1698625" y="597154"/>
                  </a:lnTo>
                  <a:lnTo>
                    <a:pt x="1711960" y="640969"/>
                  </a:lnTo>
                  <a:lnTo>
                    <a:pt x="1723009" y="685800"/>
                  </a:lnTo>
                  <a:lnTo>
                    <a:pt x="1731644" y="731393"/>
                  </a:lnTo>
                  <a:lnTo>
                    <a:pt x="1737994" y="777875"/>
                  </a:lnTo>
                  <a:lnTo>
                    <a:pt x="1741805" y="825119"/>
                  </a:lnTo>
                  <a:lnTo>
                    <a:pt x="1743075" y="872998"/>
                  </a:lnTo>
                  <a:lnTo>
                    <a:pt x="1741805" y="921004"/>
                  </a:lnTo>
                  <a:lnTo>
                    <a:pt x="1737994" y="968248"/>
                  </a:lnTo>
                  <a:lnTo>
                    <a:pt x="1731644" y="1014730"/>
                  </a:lnTo>
                  <a:lnTo>
                    <a:pt x="1723009" y="1060323"/>
                  </a:lnTo>
                  <a:lnTo>
                    <a:pt x="1711960" y="1105154"/>
                  </a:lnTo>
                  <a:lnTo>
                    <a:pt x="1698625" y="1148969"/>
                  </a:lnTo>
                  <a:lnTo>
                    <a:pt x="1683131" y="1191895"/>
                  </a:lnTo>
                  <a:lnTo>
                    <a:pt x="1665478" y="1233678"/>
                  </a:lnTo>
                  <a:lnTo>
                    <a:pt x="1645792" y="1274318"/>
                  </a:lnTo>
                  <a:lnTo>
                    <a:pt x="1624076" y="1313688"/>
                  </a:lnTo>
                  <a:lnTo>
                    <a:pt x="1600454" y="1351915"/>
                  </a:lnTo>
                  <a:lnTo>
                    <a:pt x="1574927" y="1388618"/>
                  </a:lnTo>
                  <a:lnTo>
                    <a:pt x="1547621" y="1424051"/>
                  </a:lnTo>
                  <a:lnTo>
                    <a:pt x="1518539" y="1457960"/>
                  </a:lnTo>
                  <a:lnTo>
                    <a:pt x="1487805" y="1490408"/>
                  </a:lnTo>
                  <a:lnTo>
                    <a:pt x="1455419" y="1521193"/>
                  </a:lnTo>
                  <a:lnTo>
                    <a:pt x="1421638" y="1550301"/>
                  </a:lnTo>
                  <a:lnTo>
                    <a:pt x="1386205" y="1577670"/>
                  </a:lnTo>
                  <a:lnTo>
                    <a:pt x="1349502" y="1603235"/>
                  </a:lnTo>
                  <a:lnTo>
                    <a:pt x="1311402" y="1626920"/>
                  </a:lnTo>
                  <a:lnTo>
                    <a:pt x="1272032" y="1648675"/>
                  </a:lnTo>
                  <a:lnTo>
                    <a:pt x="1231519" y="1668411"/>
                  </a:lnTo>
                  <a:lnTo>
                    <a:pt x="1189736" y="1686077"/>
                  </a:lnTo>
                  <a:lnTo>
                    <a:pt x="1147064" y="1701609"/>
                  </a:lnTo>
                  <a:lnTo>
                    <a:pt x="1103249" y="1714931"/>
                  </a:lnTo>
                  <a:lnTo>
                    <a:pt x="1058545" y="1725980"/>
                  </a:lnTo>
                  <a:lnTo>
                    <a:pt x="1012951" y="1734693"/>
                  </a:lnTo>
                  <a:lnTo>
                    <a:pt x="966470" y="1741004"/>
                  </a:lnTo>
                  <a:lnTo>
                    <a:pt x="919352" y="1744827"/>
                  </a:lnTo>
                  <a:lnTo>
                    <a:pt x="871601" y="1746123"/>
                  </a:lnTo>
                  <a:lnTo>
                    <a:pt x="823722" y="1744827"/>
                  </a:lnTo>
                  <a:lnTo>
                    <a:pt x="776604" y="1741004"/>
                  </a:lnTo>
                  <a:lnTo>
                    <a:pt x="730123" y="1734693"/>
                  </a:lnTo>
                  <a:lnTo>
                    <a:pt x="684529" y="1725980"/>
                  </a:lnTo>
                  <a:lnTo>
                    <a:pt x="639826" y="1714931"/>
                  </a:lnTo>
                  <a:lnTo>
                    <a:pt x="596011" y="1701609"/>
                  </a:lnTo>
                  <a:lnTo>
                    <a:pt x="553338" y="1686077"/>
                  </a:lnTo>
                  <a:lnTo>
                    <a:pt x="511556" y="1668411"/>
                  </a:lnTo>
                  <a:lnTo>
                    <a:pt x="471042" y="1648675"/>
                  </a:lnTo>
                  <a:lnTo>
                    <a:pt x="431673" y="1626920"/>
                  </a:lnTo>
                  <a:lnTo>
                    <a:pt x="393573" y="1603235"/>
                  </a:lnTo>
                  <a:lnTo>
                    <a:pt x="356870" y="1577670"/>
                  </a:lnTo>
                  <a:lnTo>
                    <a:pt x="321437" y="1550301"/>
                  </a:lnTo>
                  <a:lnTo>
                    <a:pt x="287654" y="1521193"/>
                  </a:lnTo>
                  <a:lnTo>
                    <a:pt x="255270" y="1490408"/>
                  </a:lnTo>
                  <a:lnTo>
                    <a:pt x="224536" y="1457960"/>
                  </a:lnTo>
                  <a:lnTo>
                    <a:pt x="195452" y="1424051"/>
                  </a:lnTo>
                  <a:lnTo>
                    <a:pt x="168148" y="1388618"/>
                  </a:lnTo>
                  <a:lnTo>
                    <a:pt x="142621" y="1351915"/>
                  </a:lnTo>
                  <a:lnTo>
                    <a:pt x="118999" y="1313688"/>
                  </a:lnTo>
                  <a:lnTo>
                    <a:pt x="97282" y="1274318"/>
                  </a:lnTo>
                  <a:lnTo>
                    <a:pt x="77597" y="1233678"/>
                  </a:lnTo>
                  <a:lnTo>
                    <a:pt x="59944" y="1191895"/>
                  </a:lnTo>
                  <a:lnTo>
                    <a:pt x="44450" y="1148969"/>
                  </a:lnTo>
                  <a:lnTo>
                    <a:pt x="31114" y="1105154"/>
                  </a:lnTo>
                  <a:lnTo>
                    <a:pt x="20065" y="1060323"/>
                  </a:lnTo>
                  <a:lnTo>
                    <a:pt x="11429" y="1014730"/>
                  </a:lnTo>
                  <a:lnTo>
                    <a:pt x="5079" y="968248"/>
                  </a:lnTo>
                  <a:lnTo>
                    <a:pt x="1270" y="921004"/>
                  </a:lnTo>
                  <a:lnTo>
                    <a:pt x="0" y="872998"/>
                  </a:lnTo>
                  <a:close/>
                </a:path>
              </a:pathLst>
            </a:custGeom>
            <a:ln w="6096">
              <a:solidFill>
                <a:srgbClr val="4057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065264" y="4937759"/>
              <a:ext cx="347472" cy="100583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169408" y="4081271"/>
              <a:ext cx="1865376" cy="1767839"/>
            </a:xfrm>
            <a:prstGeom prst="rect">
              <a:avLst/>
            </a:prstGeom>
          </p:spPr>
        </p:pic>
      </p:grpSp>
      <p:sp>
        <p:nvSpPr>
          <p:cNvPr id="73" name="object 73"/>
          <p:cNvSpPr/>
          <p:nvPr/>
        </p:nvSpPr>
        <p:spPr>
          <a:xfrm>
            <a:off x="7527035" y="4451603"/>
            <a:ext cx="0" cy="1078865"/>
          </a:xfrm>
          <a:custGeom>
            <a:avLst/>
            <a:gdLst/>
            <a:ahLst/>
            <a:cxnLst/>
            <a:rect l="l" t="t" r="r" b="b"/>
            <a:pathLst>
              <a:path h="1078864">
                <a:moveTo>
                  <a:pt x="0" y="0"/>
                </a:moveTo>
                <a:lnTo>
                  <a:pt x="0" y="107886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504A0ADA-5253-793B-A550-9181F42AA51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126" y="81355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object 13">
            <a:extLst>
              <a:ext uri="{FF2B5EF4-FFF2-40B4-BE49-F238E27FC236}">
                <a16:creationId xmlns:a16="http://schemas.microsoft.com/office/drawing/2014/main" id="{F1B80586-30FC-6747-0783-04022AEDA44C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4482" y="944880"/>
            <a:ext cx="1585933" cy="52212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536" y="944880"/>
            <a:ext cx="1648100" cy="522122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979664" y="1280160"/>
            <a:ext cx="2499360" cy="1606550"/>
            <a:chOff x="7979664" y="1280160"/>
            <a:chExt cx="2499360" cy="160655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2712" y="1283208"/>
              <a:ext cx="2493263" cy="16032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982712" y="1283208"/>
              <a:ext cx="2493645" cy="1557655"/>
            </a:xfrm>
            <a:custGeom>
              <a:avLst/>
              <a:gdLst/>
              <a:ahLst/>
              <a:cxnLst/>
              <a:rect l="l" t="t" r="r" b="b"/>
              <a:pathLst>
                <a:path w="2493645" h="1557655">
                  <a:moveTo>
                    <a:pt x="0" y="259587"/>
                  </a:moveTo>
                  <a:lnTo>
                    <a:pt x="4191" y="212851"/>
                  </a:lnTo>
                  <a:lnTo>
                    <a:pt x="16256" y="169037"/>
                  </a:lnTo>
                  <a:lnTo>
                    <a:pt x="35433" y="128524"/>
                  </a:lnTo>
                  <a:lnTo>
                    <a:pt x="61087" y="92328"/>
                  </a:lnTo>
                  <a:lnTo>
                    <a:pt x="92456" y="61087"/>
                  </a:lnTo>
                  <a:lnTo>
                    <a:pt x="128651" y="35432"/>
                  </a:lnTo>
                  <a:lnTo>
                    <a:pt x="169164" y="16255"/>
                  </a:lnTo>
                  <a:lnTo>
                    <a:pt x="213106" y="4190"/>
                  </a:lnTo>
                  <a:lnTo>
                    <a:pt x="259715" y="0"/>
                  </a:lnTo>
                  <a:lnTo>
                    <a:pt x="2233549" y="0"/>
                  </a:lnTo>
                  <a:lnTo>
                    <a:pt x="2280158" y="4190"/>
                  </a:lnTo>
                  <a:lnTo>
                    <a:pt x="2324100" y="16255"/>
                  </a:lnTo>
                  <a:lnTo>
                    <a:pt x="2364613" y="35432"/>
                  </a:lnTo>
                  <a:lnTo>
                    <a:pt x="2400808" y="61087"/>
                  </a:lnTo>
                  <a:lnTo>
                    <a:pt x="2432177" y="92328"/>
                  </a:lnTo>
                  <a:lnTo>
                    <a:pt x="2457831" y="128524"/>
                  </a:lnTo>
                  <a:lnTo>
                    <a:pt x="2477008" y="169037"/>
                  </a:lnTo>
                  <a:lnTo>
                    <a:pt x="2489073" y="212851"/>
                  </a:lnTo>
                  <a:lnTo>
                    <a:pt x="2493264" y="259587"/>
                  </a:lnTo>
                  <a:lnTo>
                    <a:pt x="2493264" y="1297813"/>
                  </a:lnTo>
                  <a:lnTo>
                    <a:pt x="2489073" y="1344421"/>
                  </a:lnTo>
                  <a:lnTo>
                    <a:pt x="2477008" y="1388364"/>
                  </a:lnTo>
                  <a:lnTo>
                    <a:pt x="2457831" y="1428877"/>
                  </a:lnTo>
                  <a:lnTo>
                    <a:pt x="2432177" y="1465071"/>
                  </a:lnTo>
                  <a:lnTo>
                    <a:pt x="2400808" y="1496314"/>
                  </a:lnTo>
                  <a:lnTo>
                    <a:pt x="2364613" y="1521967"/>
                  </a:lnTo>
                  <a:lnTo>
                    <a:pt x="2324100" y="1541144"/>
                  </a:lnTo>
                  <a:lnTo>
                    <a:pt x="2280158" y="1553209"/>
                  </a:lnTo>
                  <a:lnTo>
                    <a:pt x="2233549" y="1557401"/>
                  </a:lnTo>
                  <a:lnTo>
                    <a:pt x="259715" y="1557401"/>
                  </a:lnTo>
                  <a:lnTo>
                    <a:pt x="213106" y="1553209"/>
                  </a:lnTo>
                  <a:lnTo>
                    <a:pt x="169164" y="1541144"/>
                  </a:lnTo>
                  <a:lnTo>
                    <a:pt x="128651" y="1521967"/>
                  </a:lnTo>
                  <a:lnTo>
                    <a:pt x="92456" y="1496314"/>
                  </a:lnTo>
                  <a:lnTo>
                    <a:pt x="61087" y="1465071"/>
                  </a:lnTo>
                  <a:lnTo>
                    <a:pt x="35433" y="1428877"/>
                  </a:lnTo>
                  <a:lnTo>
                    <a:pt x="16256" y="1388364"/>
                  </a:lnTo>
                  <a:lnTo>
                    <a:pt x="4191" y="1344421"/>
                  </a:lnTo>
                  <a:lnTo>
                    <a:pt x="0" y="1297813"/>
                  </a:lnTo>
                  <a:lnTo>
                    <a:pt x="0" y="259587"/>
                  </a:lnTo>
                  <a:close/>
                </a:path>
              </a:pathLst>
            </a:custGeom>
            <a:ln w="6095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002791" y="5078348"/>
            <a:ext cx="1646555" cy="782955"/>
          </a:xfrm>
          <a:custGeom>
            <a:avLst/>
            <a:gdLst/>
            <a:ahLst/>
            <a:cxnLst/>
            <a:rect l="l" t="t" r="r" b="b"/>
            <a:pathLst>
              <a:path w="1646555" h="782954">
                <a:moveTo>
                  <a:pt x="1515491" y="0"/>
                </a:moveTo>
                <a:lnTo>
                  <a:pt x="130568" y="0"/>
                </a:lnTo>
                <a:lnTo>
                  <a:pt x="79743" y="10287"/>
                </a:lnTo>
                <a:lnTo>
                  <a:pt x="38239" y="38226"/>
                </a:lnTo>
                <a:lnTo>
                  <a:pt x="10248" y="79756"/>
                </a:lnTo>
                <a:lnTo>
                  <a:pt x="0" y="130556"/>
                </a:lnTo>
                <a:lnTo>
                  <a:pt x="0" y="652360"/>
                </a:lnTo>
                <a:lnTo>
                  <a:pt x="10248" y="703135"/>
                </a:lnTo>
                <a:lnTo>
                  <a:pt x="38239" y="744601"/>
                </a:lnTo>
                <a:lnTo>
                  <a:pt x="79743" y="772579"/>
                </a:lnTo>
                <a:lnTo>
                  <a:pt x="130568" y="782828"/>
                </a:lnTo>
                <a:lnTo>
                  <a:pt x="1515491" y="782828"/>
                </a:lnTo>
                <a:lnTo>
                  <a:pt x="1566291" y="772579"/>
                </a:lnTo>
                <a:lnTo>
                  <a:pt x="1607820" y="744601"/>
                </a:lnTo>
                <a:lnTo>
                  <a:pt x="1635887" y="703135"/>
                </a:lnTo>
                <a:lnTo>
                  <a:pt x="1646047" y="652360"/>
                </a:lnTo>
                <a:lnTo>
                  <a:pt x="1646047" y="130556"/>
                </a:lnTo>
                <a:lnTo>
                  <a:pt x="1635887" y="79756"/>
                </a:lnTo>
                <a:lnTo>
                  <a:pt x="1607820" y="38226"/>
                </a:lnTo>
                <a:lnTo>
                  <a:pt x="1566291" y="10287"/>
                </a:lnTo>
                <a:lnTo>
                  <a:pt x="1515491" y="0"/>
                </a:lnTo>
                <a:close/>
              </a:path>
            </a:pathLst>
          </a:custGeom>
          <a:solidFill>
            <a:srgbClr val="E6E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51885" y="5078348"/>
            <a:ext cx="1646555" cy="782955"/>
          </a:xfrm>
          <a:custGeom>
            <a:avLst/>
            <a:gdLst/>
            <a:ahLst/>
            <a:cxnLst/>
            <a:rect l="l" t="t" r="r" b="b"/>
            <a:pathLst>
              <a:path w="1646554" h="782954">
                <a:moveTo>
                  <a:pt x="1515490" y="0"/>
                </a:moveTo>
                <a:lnTo>
                  <a:pt x="130555" y="0"/>
                </a:lnTo>
                <a:lnTo>
                  <a:pt x="79756" y="10287"/>
                </a:lnTo>
                <a:lnTo>
                  <a:pt x="38226" y="38226"/>
                </a:lnTo>
                <a:lnTo>
                  <a:pt x="10287" y="79756"/>
                </a:lnTo>
                <a:lnTo>
                  <a:pt x="0" y="130556"/>
                </a:lnTo>
                <a:lnTo>
                  <a:pt x="0" y="652360"/>
                </a:lnTo>
                <a:lnTo>
                  <a:pt x="10287" y="703135"/>
                </a:lnTo>
                <a:lnTo>
                  <a:pt x="38226" y="744601"/>
                </a:lnTo>
                <a:lnTo>
                  <a:pt x="79756" y="772579"/>
                </a:lnTo>
                <a:lnTo>
                  <a:pt x="130555" y="782828"/>
                </a:lnTo>
                <a:lnTo>
                  <a:pt x="1515490" y="782828"/>
                </a:lnTo>
                <a:lnTo>
                  <a:pt x="1566290" y="772579"/>
                </a:lnTo>
                <a:lnTo>
                  <a:pt x="1607819" y="744601"/>
                </a:lnTo>
                <a:lnTo>
                  <a:pt x="1635887" y="703135"/>
                </a:lnTo>
                <a:lnTo>
                  <a:pt x="1646047" y="652360"/>
                </a:lnTo>
                <a:lnTo>
                  <a:pt x="1646047" y="130556"/>
                </a:lnTo>
                <a:lnTo>
                  <a:pt x="1635887" y="79756"/>
                </a:lnTo>
                <a:lnTo>
                  <a:pt x="1607819" y="38226"/>
                </a:lnTo>
                <a:lnTo>
                  <a:pt x="1566290" y="10287"/>
                </a:lnTo>
                <a:lnTo>
                  <a:pt x="1515490" y="0"/>
                </a:lnTo>
                <a:close/>
              </a:path>
            </a:pathLst>
          </a:custGeom>
          <a:solidFill>
            <a:srgbClr val="E6E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85740" y="5078348"/>
            <a:ext cx="1646555" cy="782955"/>
          </a:xfrm>
          <a:custGeom>
            <a:avLst/>
            <a:gdLst/>
            <a:ahLst/>
            <a:cxnLst/>
            <a:rect l="l" t="t" r="r" b="b"/>
            <a:pathLst>
              <a:path w="1646554" h="782954">
                <a:moveTo>
                  <a:pt x="1515490" y="0"/>
                </a:moveTo>
                <a:lnTo>
                  <a:pt x="130556" y="0"/>
                </a:lnTo>
                <a:lnTo>
                  <a:pt x="79756" y="10287"/>
                </a:lnTo>
                <a:lnTo>
                  <a:pt x="38226" y="38226"/>
                </a:lnTo>
                <a:lnTo>
                  <a:pt x="10160" y="79756"/>
                </a:lnTo>
                <a:lnTo>
                  <a:pt x="0" y="130556"/>
                </a:lnTo>
                <a:lnTo>
                  <a:pt x="0" y="652360"/>
                </a:lnTo>
                <a:lnTo>
                  <a:pt x="10160" y="703135"/>
                </a:lnTo>
                <a:lnTo>
                  <a:pt x="38226" y="744601"/>
                </a:lnTo>
                <a:lnTo>
                  <a:pt x="79756" y="772579"/>
                </a:lnTo>
                <a:lnTo>
                  <a:pt x="130556" y="782828"/>
                </a:lnTo>
                <a:lnTo>
                  <a:pt x="1515490" y="782828"/>
                </a:lnTo>
                <a:lnTo>
                  <a:pt x="1566290" y="772579"/>
                </a:lnTo>
                <a:lnTo>
                  <a:pt x="1607819" y="744601"/>
                </a:lnTo>
                <a:lnTo>
                  <a:pt x="1635760" y="703135"/>
                </a:lnTo>
                <a:lnTo>
                  <a:pt x="1646046" y="652360"/>
                </a:lnTo>
                <a:lnTo>
                  <a:pt x="1646046" y="130556"/>
                </a:lnTo>
                <a:lnTo>
                  <a:pt x="1635760" y="79756"/>
                </a:lnTo>
                <a:lnTo>
                  <a:pt x="1607819" y="38226"/>
                </a:lnTo>
                <a:lnTo>
                  <a:pt x="1566290" y="10287"/>
                </a:lnTo>
                <a:lnTo>
                  <a:pt x="1515490" y="0"/>
                </a:lnTo>
                <a:close/>
              </a:path>
            </a:pathLst>
          </a:custGeom>
          <a:solidFill>
            <a:srgbClr val="E6E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19593" y="5078348"/>
            <a:ext cx="1646555" cy="782955"/>
          </a:xfrm>
          <a:custGeom>
            <a:avLst/>
            <a:gdLst/>
            <a:ahLst/>
            <a:cxnLst/>
            <a:rect l="l" t="t" r="r" b="b"/>
            <a:pathLst>
              <a:path w="1646554" h="782954">
                <a:moveTo>
                  <a:pt x="1515490" y="0"/>
                </a:moveTo>
                <a:lnTo>
                  <a:pt x="130555" y="0"/>
                </a:lnTo>
                <a:lnTo>
                  <a:pt x="79755" y="10287"/>
                </a:lnTo>
                <a:lnTo>
                  <a:pt x="38226" y="38226"/>
                </a:lnTo>
                <a:lnTo>
                  <a:pt x="10159" y="79756"/>
                </a:lnTo>
                <a:lnTo>
                  <a:pt x="0" y="130556"/>
                </a:lnTo>
                <a:lnTo>
                  <a:pt x="0" y="652360"/>
                </a:lnTo>
                <a:lnTo>
                  <a:pt x="10159" y="703135"/>
                </a:lnTo>
                <a:lnTo>
                  <a:pt x="38226" y="744601"/>
                </a:lnTo>
                <a:lnTo>
                  <a:pt x="79755" y="772579"/>
                </a:lnTo>
                <a:lnTo>
                  <a:pt x="130555" y="782828"/>
                </a:lnTo>
                <a:lnTo>
                  <a:pt x="1515490" y="782828"/>
                </a:lnTo>
                <a:lnTo>
                  <a:pt x="1566290" y="772579"/>
                </a:lnTo>
                <a:lnTo>
                  <a:pt x="1607820" y="744601"/>
                </a:lnTo>
                <a:lnTo>
                  <a:pt x="1635759" y="703135"/>
                </a:lnTo>
                <a:lnTo>
                  <a:pt x="1646047" y="652360"/>
                </a:lnTo>
                <a:lnTo>
                  <a:pt x="1646047" y="130556"/>
                </a:lnTo>
                <a:lnTo>
                  <a:pt x="1635759" y="79756"/>
                </a:lnTo>
                <a:lnTo>
                  <a:pt x="1607820" y="38226"/>
                </a:lnTo>
                <a:lnTo>
                  <a:pt x="1566290" y="10287"/>
                </a:lnTo>
                <a:lnTo>
                  <a:pt x="1515490" y="0"/>
                </a:lnTo>
                <a:close/>
              </a:path>
            </a:pathLst>
          </a:custGeom>
          <a:solidFill>
            <a:srgbClr val="E6E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554971" y="5078348"/>
            <a:ext cx="1646555" cy="782955"/>
          </a:xfrm>
          <a:custGeom>
            <a:avLst/>
            <a:gdLst/>
            <a:ahLst/>
            <a:cxnLst/>
            <a:rect l="l" t="t" r="r" b="b"/>
            <a:pathLst>
              <a:path w="1646554" h="782954">
                <a:moveTo>
                  <a:pt x="1515491" y="0"/>
                </a:moveTo>
                <a:lnTo>
                  <a:pt x="130555" y="0"/>
                </a:lnTo>
                <a:lnTo>
                  <a:pt x="79628" y="10287"/>
                </a:lnTo>
                <a:lnTo>
                  <a:pt x="38226" y="38226"/>
                </a:lnTo>
                <a:lnTo>
                  <a:pt x="10159" y="79756"/>
                </a:lnTo>
                <a:lnTo>
                  <a:pt x="0" y="130556"/>
                </a:lnTo>
                <a:lnTo>
                  <a:pt x="0" y="652360"/>
                </a:lnTo>
                <a:lnTo>
                  <a:pt x="10159" y="703135"/>
                </a:lnTo>
                <a:lnTo>
                  <a:pt x="38226" y="744601"/>
                </a:lnTo>
                <a:lnTo>
                  <a:pt x="79628" y="772579"/>
                </a:lnTo>
                <a:lnTo>
                  <a:pt x="130555" y="782828"/>
                </a:lnTo>
                <a:lnTo>
                  <a:pt x="1515491" y="782828"/>
                </a:lnTo>
                <a:lnTo>
                  <a:pt x="1566291" y="772579"/>
                </a:lnTo>
                <a:lnTo>
                  <a:pt x="1607820" y="744601"/>
                </a:lnTo>
                <a:lnTo>
                  <a:pt x="1635759" y="703135"/>
                </a:lnTo>
                <a:lnTo>
                  <a:pt x="1646047" y="652360"/>
                </a:lnTo>
                <a:lnTo>
                  <a:pt x="1646047" y="130556"/>
                </a:lnTo>
                <a:lnTo>
                  <a:pt x="1635759" y="79756"/>
                </a:lnTo>
                <a:lnTo>
                  <a:pt x="1607820" y="38226"/>
                </a:lnTo>
                <a:lnTo>
                  <a:pt x="1566291" y="10287"/>
                </a:lnTo>
                <a:lnTo>
                  <a:pt x="1515491" y="0"/>
                </a:lnTo>
                <a:close/>
              </a:path>
            </a:pathLst>
          </a:custGeom>
          <a:solidFill>
            <a:srgbClr val="E6E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072896" y="3721608"/>
            <a:ext cx="10153015" cy="1264920"/>
            <a:chOff x="1072896" y="3721608"/>
            <a:chExt cx="10153015" cy="1264920"/>
          </a:xfrm>
        </p:grpSpPr>
        <p:sp>
          <p:nvSpPr>
            <p:cNvPr id="13" name="object 13"/>
            <p:cNvSpPr/>
            <p:nvPr/>
          </p:nvSpPr>
          <p:spPr>
            <a:xfrm>
              <a:off x="1109472" y="3761232"/>
              <a:ext cx="10076815" cy="0"/>
            </a:xfrm>
            <a:custGeom>
              <a:avLst/>
              <a:gdLst/>
              <a:ahLst/>
              <a:cxnLst/>
              <a:rect l="l" t="t" r="r" b="b"/>
              <a:pathLst>
                <a:path w="10076815">
                  <a:moveTo>
                    <a:pt x="0" y="0"/>
                  </a:moveTo>
                  <a:lnTo>
                    <a:pt x="38100" y="0"/>
                  </a:lnTo>
                  <a:lnTo>
                    <a:pt x="10038207" y="0"/>
                  </a:lnTo>
                  <a:lnTo>
                    <a:pt x="10076307" y="0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72896" y="3721607"/>
              <a:ext cx="10153015" cy="75565"/>
            </a:xfrm>
            <a:custGeom>
              <a:avLst/>
              <a:gdLst/>
              <a:ahLst/>
              <a:cxnLst/>
              <a:rect l="l" t="t" r="r" b="b"/>
              <a:pathLst>
                <a:path w="10153015" h="75564">
                  <a:moveTo>
                    <a:pt x="76200" y="37846"/>
                  </a:moveTo>
                  <a:lnTo>
                    <a:pt x="38100" y="0"/>
                  </a:lnTo>
                  <a:lnTo>
                    <a:pt x="0" y="37846"/>
                  </a:lnTo>
                  <a:lnTo>
                    <a:pt x="38100" y="75565"/>
                  </a:lnTo>
                  <a:lnTo>
                    <a:pt x="76200" y="37846"/>
                  </a:lnTo>
                  <a:close/>
                </a:path>
                <a:path w="10153015" h="75564">
                  <a:moveTo>
                    <a:pt x="10152507" y="37846"/>
                  </a:moveTo>
                  <a:lnTo>
                    <a:pt x="10114407" y="0"/>
                  </a:lnTo>
                  <a:lnTo>
                    <a:pt x="10076307" y="37846"/>
                  </a:lnTo>
                  <a:lnTo>
                    <a:pt x="10114407" y="75565"/>
                  </a:lnTo>
                  <a:lnTo>
                    <a:pt x="10152507" y="37846"/>
                  </a:lnTo>
                  <a:close/>
                </a:path>
              </a:pathLst>
            </a:custGeom>
            <a:solidFill>
              <a:srgbClr val="0160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95999" y="3736848"/>
              <a:ext cx="0" cy="1198245"/>
            </a:xfrm>
            <a:custGeom>
              <a:avLst/>
              <a:gdLst/>
              <a:ahLst/>
              <a:cxnLst/>
              <a:rect l="l" t="t" r="r" b="b"/>
              <a:pathLst>
                <a:path h="1198245">
                  <a:moveTo>
                    <a:pt x="0" y="0"/>
                  </a:moveTo>
                  <a:lnTo>
                    <a:pt x="0" y="1197737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59424" y="4910328"/>
              <a:ext cx="73660" cy="76200"/>
            </a:xfrm>
            <a:custGeom>
              <a:avLst/>
              <a:gdLst/>
              <a:ahLst/>
              <a:cxnLst/>
              <a:rect l="l" t="t" r="r" b="b"/>
              <a:pathLst>
                <a:path w="73660" h="76200">
                  <a:moveTo>
                    <a:pt x="73151" y="0"/>
                  </a:moveTo>
                  <a:lnTo>
                    <a:pt x="36575" y="25400"/>
                  </a:lnTo>
                  <a:lnTo>
                    <a:pt x="0" y="0"/>
                  </a:lnTo>
                  <a:lnTo>
                    <a:pt x="36575" y="76200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0160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10512" y="3739896"/>
              <a:ext cx="4288790" cy="837565"/>
            </a:xfrm>
            <a:custGeom>
              <a:avLst/>
              <a:gdLst/>
              <a:ahLst/>
              <a:cxnLst/>
              <a:rect l="l" t="t" r="r" b="b"/>
              <a:pathLst>
                <a:path w="4288790" h="837564">
                  <a:moveTo>
                    <a:pt x="4288536" y="0"/>
                  </a:moveTo>
                  <a:lnTo>
                    <a:pt x="0" y="837564"/>
                  </a:lnTo>
                </a:path>
              </a:pathLst>
            </a:custGeom>
            <a:ln w="6096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16023" y="1301496"/>
            <a:ext cx="2492121" cy="1585340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3983735" y="3736847"/>
            <a:ext cx="6398260" cy="840740"/>
          </a:xfrm>
          <a:custGeom>
            <a:avLst/>
            <a:gdLst/>
            <a:ahLst/>
            <a:cxnLst/>
            <a:rect l="l" t="t" r="r" b="b"/>
            <a:pathLst>
              <a:path w="6398259" h="840739">
                <a:moveTo>
                  <a:pt x="2115058" y="3047"/>
                </a:moveTo>
                <a:lnTo>
                  <a:pt x="0" y="840613"/>
                </a:lnTo>
              </a:path>
              <a:path w="6398259" h="840739">
                <a:moveTo>
                  <a:pt x="2112264" y="0"/>
                </a:moveTo>
                <a:lnTo>
                  <a:pt x="6397752" y="834516"/>
                </a:lnTo>
              </a:path>
              <a:path w="6398259" h="840739">
                <a:moveTo>
                  <a:pt x="2112264" y="0"/>
                </a:moveTo>
                <a:lnTo>
                  <a:pt x="4228465" y="834516"/>
                </a:lnTo>
              </a:path>
            </a:pathLst>
          </a:custGeom>
          <a:ln w="6096">
            <a:solidFill>
              <a:srgbClr val="0160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1770888" y="4578096"/>
            <a:ext cx="76200" cy="414655"/>
            <a:chOff x="1770888" y="4578096"/>
            <a:chExt cx="76200" cy="414655"/>
          </a:xfrm>
        </p:grpSpPr>
        <p:sp>
          <p:nvSpPr>
            <p:cNvPr id="21" name="object 21"/>
            <p:cNvSpPr/>
            <p:nvPr/>
          </p:nvSpPr>
          <p:spPr>
            <a:xfrm>
              <a:off x="1810512" y="4578096"/>
              <a:ext cx="0" cy="365760"/>
            </a:xfrm>
            <a:custGeom>
              <a:avLst/>
              <a:gdLst/>
              <a:ahLst/>
              <a:cxnLst/>
              <a:rect l="l" t="t" r="r" b="b"/>
              <a:pathLst>
                <a:path h="365760">
                  <a:moveTo>
                    <a:pt x="0" y="0"/>
                  </a:moveTo>
                  <a:lnTo>
                    <a:pt x="0" y="365251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70888" y="4919472"/>
              <a:ext cx="76200" cy="73660"/>
            </a:xfrm>
            <a:custGeom>
              <a:avLst/>
              <a:gdLst/>
              <a:ahLst/>
              <a:cxnLst/>
              <a:rect l="l" t="t" r="r" b="b"/>
              <a:pathLst>
                <a:path w="76200" h="73660">
                  <a:moveTo>
                    <a:pt x="76200" y="0"/>
                  </a:moveTo>
                  <a:lnTo>
                    <a:pt x="38100" y="24383"/>
                  </a:lnTo>
                  <a:lnTo>
                    <a:pt x="0" y="0"/>
                  </a:lnTo>
                  <a:lnTo>
                    <a:pt x="38100" y="73151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160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3950208" y="4578096"/>
            <a:ext cx="73660" cy="414655"/>
            <a:chOff x="3950208" y="4578096"/>
            <a:chExt cx="73660" cy="414655"/>
          </a:xfrm>
        </p:grpSpPr>
        <p:sp>
          <p:nvSpPr>
            <p:cNvPr id="24" name="object 24"/>
            <p:cNvSpPr/>
            <p:nvPr/>
          </p:nvSpPr>
          <p:spPr>
            <a:xfrm>
              <a:off x="3986784" y="4578096"/>
              <a:ext cx="0" cy="365760"/>
            </a:xfrm>
            <a:custGeom>
              <a:avLst/>
              <a:gdLst/>
              <a:ahLst/>
              <a:cxnLst/>
              <a:rect l="l" t="t" r="r" b="b"/>
              <a:pathLst>
                <a:path h="365760">
                  <a:moveTo>
                    <a:pt x="0" y="0"/>
                  </a:moveTo>
                  <a:lnTo>
                    <a:pt x="0" y="365251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50208" y="491947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51" y="0"/>
                  </a:moveTo>
                  <a:lnTo>
                    <a:pt x="36575" y="24383"/>
                  </a:lnTo>
                  <a:lnTo>
                    <a:pt x="0" y="0"/>
                  </a:lnTo>
                  <a:lnTo>
                    <a:pt x="36575" y="73151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0160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0344911" y="4572000"/>
            <a:ext cx="76200" cy="417830"/>
            <a:chOff x="10344911" y="4572000"/>
            <a:chExt cx="76200" cy="417830"/>
          </a:xfrm>
        </p:grpSpPr>
        <p:sp>
          <p:nvSpPr>
            <p:cNvPr id="27" name="object 27"/>
            <p:cNvSpPr/>
            <p:nvPr/>
          </p:nvSpPr>
          <p:spPr>
            <a:xfrm>
              <a:off x="10384535" y="4572000"/>
              <a:ext cx="0" cy="365760"/>
            </a:xfrm>
            <a:custGeom>
              <a:avLst/>
              <a:gdLst/>
              <a:ahLst/>
              <a:cxnLst/>
              <a:rect l="l" t="t" r="r" b="b"/>
              <a:pathLst>
                <a:path h="365760">
                  <a:moveTo>
                    <a:pt x="0" y="0"/>
                  </a:moveTo>
                  <a:lnTo>
                    <a:pt x="0" y="365251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344911" y="491337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160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8171688" y="4572000"/>
            <a:ext cx="73660" cy="417830"/>
            <a:chOff x="8171688" y="4572000"/>
            <a:chExt cx="73660" cy="417830"/>
          </a:xfrm>
        </p:grpSpPr>
        <p:sp>
          <p:nvSpPr>
            <p:cNvPr id="30" name="object 30"/>
            <p:cNvSpPr/>
            <p:nvPr/>
          </p:nvSpPr>
          <p:spPr>
            <a:xfrm>
              <a:off x="8208264" y="4572000"/>
              <a:ext cx="0" cy="365760"/>
            </a:xfrm>
            <a:custGeom>
              <a:avLst/>
              <a:gdLst/>
              <a:ahLst/>
              <a:cxnLst/>
              <a:rect l="l" t="t" r="r" b="b"/>
              <a:pathLst>
                <a:path h="365760">
                  <a:moveTo>
                    <a:pt x="0" y="0"/>
                  </a:moveTo>
                  <a:lnTo>
                    <a:pt x="0" y="365251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71688" y="4913375"/>
              <a:ext cx="73660" cy="76200"/>
            </a:xfrm>
            <a:custGeom>
              <a:avLst/>
              <a:gdLst/>
              <a:ahLst/>
              <a:cxnLst/>
              <a:rect l="l" t="t" r="r" b="b"/>
              <a:pathLst>
                <a:path w="73659" h="76200">
                  <a:moveTo>
                    <a:pt x="73151" y="0"/>
                  </a:moveTo>
                  <a:lnTo>
                    <a:pt x="36575" y="25400"/>
                  </a:lnTo>
                  <a:lnTo>
                    <a:pt x="0" y="0"/>
                  </a:lnTo>
                  <a:lnTo>
                    <a:pt x="36575" y="76200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0160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1716023" y="1301496"/>
            <a:ext cx="2490470" cy="1536065"/>
          </a:xfrm>
          <a:custGeom>
            <a:avLst/>
            <a:gdLst/>
            <a:ahLst/>
            <a:cxnLst/>
            <a:rect l="l" t="t" r="r" b="b"/>
            <a:pathLst>
              <a:path w="2490470" h="1536064">
                <a:moveTo>
                  <a:pt x="0" y="256031"/>
                </a:moveTo>
                <a:lnTo>
                  <a:pt x="4063" y="209930"/>
                </a:lnTo>
                <a:lnTo>
                  <a:pt x="16001" y="166624"/>
                </a:lnTo>
                <a:lnTo>
                  <a:pt x="34925" y="126745"/>
                </a:lnTo>
                <a:lnTo>
                  <a:pt x="60198" y="91058"/>
                </a:lnTo>
                <a:lnTo>
                  <a:pt x="91058" y="60198"/>
                </a:lnTo>
                <a:lnTo>
                  <a:pt x="126873" y="34925"/>
                </a:lnTo>
                <a:lnTo>
                  <a:pt x="166750" y="16001"/>
                </a:lnTo>
                <a:lnTo>
                  <a:pt x="210057" y="4063"/>
                </a:lnTo>
                <a:lnTo>
                  <a:pt x="256158" y="0"/>
                </a:lnTo>
                <a:lnTo>
                  <a:pt x="2234056" y="0"/>
                </a:lnTo>
                <a:lnTo>
                  <a:pt x="2280158" y="4063"/>
                </a:lnTo>
                <a:lnTo>
                  <a:pt x="2323465" y="16001"/>
                </a:lnTo>
                <a:lnTo>
                  <a:pt x="2363342" y="34925"/>
                </a:lnTo>
                <a:lnTo>
                  <a:pt x="2399156" y="60198"/>
                </a:lnTo>
                <a:lnTo>
                  <a:pt x="2430017" y="91058"/>
                </a:lnTo>
                <a:lnTo>
                  <a:pt x="2455291" y="126745"/>
                </a:lnTo>
                <a:lnTo>
                  <a:pt x="2474214" y="166624"/>
                </a:lnTo>
                <a:lnTo>
                  <a:pt x="2486152" y="209930"/>
                </a:lnTo>
                <a:lnTo>
                  <a:pt x="2490216" y="256031"/>
                </a:lnTo>
                <a:lnTo>
                  <a:pt x="2490216" y="1279905"/>
                </a:lnTo>
                <a:lnTo>
                  <a:pt x="2486152" y="1326006"/>
                </a:lnTo>
                <a:lnTo>
                  <a:pt x="2474214" y="1369314"/>
                </a:lnTo>
                <a:lnTo>
                  <a:pt x="2455291" y="1409191"/>
                </a:lnTo>
                <a:lnTo>
                  <a:pt x="2430017" y="1444878"/>
                </a:lnTo>
                <a:lnTo>
                  <a:pt x="2399156" y="1475739"/>
                </a:lnTo>
                <a:lnTo>
                  <a:pt x="2363342" y="1501013"/>
                </a:lnTo>
                <a:lnTo>
                  <a:pt x="2323465" y="1519936"/>
                </a:lnTo>
                <a:lnTo>
                  <a:pt x="2280158" y="1531874"/>
                </a:lnTo>
                <a:lnTo>
                  <a:pt x="2234056" y="1535938"/>
                </a:lnTo>
                <a:lnTo>
                  <a:pt x="256158" y="1535938"/>
                </a:lnTo>
                <a:lnTo>
                  <a:pt x="210057" y="1531874"/>
                </a:lnTo>
                <a:lnTo>
                  <a:pt x="166750" y="1519936"/>
                </a:lnTo>
                <a:lnTo>
                  <a:pt x="126873" y="1501013"/>
                </a:lnTo>
                <a:lnTo>
                  <a:pt x="91058" y="1475739"/>
                </a:lnTo>
                <a:lnTo>
                  <a:pt x="60198" y="1444878"/>
                </a:lnTo>
                <a:lnTo>
                  <a:pt x="34925" y="1409191"/>
                </a:lnTo>
                <a:lnTo>
                  <a:pt x="16001" y="1369314"/>
                </a:lnTo>
                <a:lnTo>
                  <a:pt x="4063" y="1326006"/>
                </a:lnTo>
                <a:lnTo>
                  <a:pt x="0" y="1279905"/>
                </a:lnTo>
                <a:lnTo>
                  <a:pt x="0" y="256031"/>
                </a:lnTo>
                <a:close/>
              </a:path>
            </a:pathLst>
          </a:custGeom>
          <a:ln w="6096">
            <a:solidFill>
              <a:srgbClr val="829F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999744" y="5029200"/>
            <a:ext cx="1652270" cy="789305"/>
            <a:chOff x="999744" y="5029200"/>
            <a:chExt cx="1652270" cy="789305"/>
          </a:xfrm>
        </p:grpSpPr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2792" y="5032247"/>
              <a:ext cx="1645920" cy="78333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002792" y="5032247"/>
              <a:ext cx="1645920" cy="783590"/>
            </a:xfrm>
            <a:custGeom>
              <a:avLst/>
              <a:gdLst/>
              <a:ahLst/>
              <a:cxnLst/>
              <a:rect l="l" t="t" r="r" b="b"/>
              <a:pathLst>
                <a:path w="1645920" h="783589">
                  <a:moveTo>
                    <a:pt x="0" y="130556"/>
                  </a:moveTo>
                  <a:lnTo>
                    <a:pt x="10261" y="79756"/>
                  </a:lnTo>
                  <a:lnTo>
                    <a:pt x="38239" y="38226"/>
                  </a:lnTo>
                  <a:lnTo>
                    <a:pt x="79743" y="10287"/>
                  </a:lnTo>
                  <a:lnTo>
                    <a:pt x="130556" y="0"/>
                  </a:lnTo>
                  <a:lnTo>
                    <a:pt x="1515364" y="0"/>
                  </a:lnTo>
                  <a:lnTo>
                    <a:pt x="1566164" y="10287"/>
                  </a:lnTo>
                  <a:lnTo>
                    <a:pt x="1607693" y="38226"/>
                  </a:lnTo>
                  <a:lnTo>
                    <a:pt x="1635633" y="79756"/>
                  </a:lnTo>
                  <a:lnTo>
                    <a:pt x="1645920" y="130556"/>
                  </a:lnTo>
                  <a:lnTo>
                    <a:pt x="1645920" y="652564"/>
                  </a:lnTo>
                  <a:lnTo>
                    <a:pt x="1635633" y="703364"/>
                  </a:lnTo>
                  <a:lnTo>
                    <a:pt x="1607693" y="744854"/>
                  </a:lnTo>
                  <a:lnTo>
                    <a:pt x="1566164" y="772820"/>
                  </a:lnTo>
                  <a:lnTo>
                    <a:pt x="1515364" y="783082"/>
                  </a:lnTo>
                  <a:lnTo>
                    <a:pt x="130556" y="783082"/>
                  </a:lnTo>
                  <a:lnTo>
                    <a:pt x="79743" y="772820"/>
                  </a:lnTo>
                  <a:lnTo>
                    <a:pt x="38239" y="744854"/>
                  </a:lnTo>
                  <a:lnTo>
                    <a:pt x="10261" y="703364"/>
                  </a:lnTo>
                  <a:lnTo>
                    <a:pt x="0" y="652564"/>
                  </a:lnTo>
                  <a:lnTo>
                    <a:pt x="0" y="130556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255572" y="5190871"/>
            <a:ext cx="112839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557583"/>
                </a:solidFill>
                <a:latin typeface="Arial MT"/>
                <a:cs typeface="Arial MT"/>
              </a:rPr>
              <a:t>Commercial</a:t>
            </a:r>
            <a:r>
              <a:rPr sz="1400" spc="-5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400" spc="-50" dirty="0">
                <a:solidFill>
                  <a:srgbClr val="557583"/>
                </a:solidFill>
                <a:latin typeface="Arial MT"/>
                <a:cs typeface="Arial MT"/>
              </a:rPr>
              <a:t>&amp;</a:t>
            </a:r>
            <a:endParaRPr sz="1400">
              <a:latin typeface="Arial MT"/>
              <a:cs typeface="Arial MT"/>
            </a:endParaRPr>
          </a:p>
          <a:p>
            <a:pPr marL="27305">
              <a:lnSpc>
                <a:spcPct val="100000"/>
              </a:lnSpc>
            </a:pPr>
            <a:r>
              <a:rPr sz="1400" spc="-10" dirty="0">
                <a:solidFill>
                  <a:srgbClr val="557583"/>
                </a:solidFill>
                <a:latin typeface="Arial MT"/>
                <a:cs typeface="Arial MT"/>
              </a:rPr>
              <a:t>Industrial</a:t>
            </a:r>
            <a:r>
              <a:rPr sz="1400" spc="-1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400" spc="-25" dirty="0">
                <a:solidFill>
                  <a:srgbClr val="557583"/>
                </a:solidFill>
                <a:latin typeface="Arial MT"/>
                <a:cs typeface="Arial MT"/>
              </a:rPr>
              <a:t>Use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148583" y="5029200"/>
            <a:ext cx="1652270" cy="789305"/>
            <a:chOff x="3148583" y="5029200"/>
            <a:chExt cx="1652270" cy="789305"/>
          </a:xfrm>
        </p:grpSpPr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51631" y="5032247"/>
              <a:ext cx="1645920" cy="78333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151631" y="5032247"/>
              <a:ext cx="1645920" cy="783590"/>
            </a:xfrm>
            <a:custGeom>
              <a:avLst/>
              <a:gdLst/>
              <a:ahLst/>
              <a:cxnLst/>
              <a:rect l="l" t="t" r="r" b="b"/>
              <a:pathLst>
                <a:path w="1645920" h="783589">
                  <a:moveTo>
                    <a:pt x="0" y="130556"/>
                  </a:moveTo>
                  <a:lnTo>
                    <a:pt x="10287" y="79756"/>
                  </a:lnTo>
                  <a:lnTo>
                    <a:pt x="38226" y="38226"/>
                  </a:lnTo>
                  <a:lnTo>
                    <a:pt x="79756" y="10287"/>
                  </a:lnTo>
                  <a:lnTo>
                    <a:pt x="130556" y="0"/>
                  </a:lnTo>
                  <a:lnTo>
                    <a:pt x="1515364" y="0"/>
                  </a:lnTo>
                  <a:lnTo>
                    <a:pt x="1566164" y="10287"/>
                  </a:lnTo>
                  <a:lnTo>
                    <a:pt x="1607693" y="38226"/>
                  </a:lnTo>
                  <a:lnTo>
                    <a:pt x="1635633" y="79756"/>
                  </a:lnTo>
                  <a:lnTo>
                    <a:pt x="1645920" y="130556"/>
                  </a:lnTo>
                  <a:lnTo>
                    <a:pt x="1645920" y="652564"/>
                  </a:lnTo>
                  <a:lnTo>
                    <a:pt x="1635633" y="703364"/>
                  </a:lnTo>
                  <a:lnTo>
                    <a:pt x="1607693" y="744854"/>
                  </a:lnTo>
                  <a:lnTo>
                    <a:pt x="1566164" y="772820"/>
                  </a:lnTo>
                  <a:lnTo>
                    <a:pt x="1515364" y="783082"/>
                  </a:lnTo>
                  <a:lnTo>
                    <a:pt x="130556" y="783082"/>
                  </a:lnTo>
                  <a:lnTo>
                    <a:pt x="79756" y="772820"/>
                  </a:lnTo>
                  <a:lnTo>
                    <a:pt x="38226" y="744854"/>
                  </a:lnTo>
                  <a:lnTo>
                    <a:pt x="10287" y="703364"/>
                  </a:lnTo>
                  <a:lnTo>
                    <a:pt x="0" y="652564"/>
                  </a:lnTo>
                  <a:lnTo>
                    <a:pt x="0" y="130556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526282" y="5083886"/>
            <a:ext cx="904240" cy="664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400" spc="-20" dirty="0">
                <a:solidFill>
                  <a:srgbClr val="557583"/>
                </a:solidFill>
                <a:latin typeface="Arial MT"/>
                <a:cs typeface="Arial MT"/>
              </a:rPr>
              <a:t>Renewable </a:t>
            </a:r>
            <a:r>
              <a:rPr sz="1400" spc="-10" dirty="0">
                <a:solidFill>
                  <a:srgbClr val="557583"/>
                </a:solidFill>
                <a:latin typeface="Arial MT"/>
                <a:cs typeface="Arial MT"/>
              </a:rPr>
              <a:t>Energy Integration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282184" y="5029200"/>
            <a:ext cx="1652270" cy="789305"/>
            <a:chOff x="5282184" y="5029200"/>
            <a:chExt cx="1652270" cy="789305"/>
          </a:xfrm>
        </p:grpSpPr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85232" y="5032247"/>
              <a:ext cx="1645919" cy="78333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285232" y="5032247"/>
              <a:ext cx="1645920" cy="783590"/>
            </a:xfrm>
            <a:custGeom>
              <a:avLst/>
              <a:gdLst/>
              <a:ahLst/>
              <a:cxnLst/>
              <a:rect l="l" t="t" r="r" b="b"/>
              <a:pathLst>
                <a:path w="1645920" h="783589">
                  <a:moveTo>
                    <a:pt x="0" y="130556"/>
                  </a:moveTo>
                  <a:lnTo>
                    <a:pt x="10287" y="79756"/>
                  </a:lnTo>
                  <a:lnTo>
                    <a:pt x="38226" y="38226"/>
                  </a:lnTo>
                  <a:lnTo>
                    <a:pt x="79755" y="10287"/>
                  </a:lnTo>
                  <a:lnTo>
                    <a:pt x="130555" y="0"/>
                  </a:lnTo>
                  <a:lnTo>
                    <a:pt x="1515364" y="0"/>
                  </a:lnTo>
                  <a:lnTo>
                    <a:pt x="1566164" y="10287"/>
                  </a:lnTo>
                  <a:lnTo>
                    <a:pt x="1607692" y="38226"/>
                  </a:lnTo>
                  <a:lnTo>
                    <a:pt x="1635633" y="79756"/>
                  </a:lnTo>
                  <a:lnTo>
                    <a:pt x="1645919" y="130556"/>
                  </a:lnTo>
                  <a:lnTo>
                    <a:pt x="1645919" y="652564"/>
                  </a:lnTo>
                  <a:lnTo>
                    <a:pt x="1635633" y="703364"/>
                  </a:lnTo>
                  <a:lnTo>
                    <a:pt x="1607692" y="744854"/>
                  </a:lnTo>
                  <a:lnTo>
                    <a:pt x="1566164" y="772820"/>
                  </a:lnTo>
                  <a:lnTo>
                    <a:pt x="1515364" y="783082"/>
                  </a:lnTo>
                  <a:lnTo>
                    <a:pt x="130555" y="783082"/>
                  </a:lnTo>
                  <a:lnTo>
                    <a:pt x="79755" y="772820"/>
                  </a:lnTo>
                  <a:lnTo>
                    <a:pt x="38226" y="744854"/>
                  </a:lnTo>
                  <a:lnTo>
                    <a:pt x="10287" y="703364"/>
                  </a:lnTo>
                  <a:lnTo>
                    <a:pt x="0" y="652564"/>
                  </a:lnTo>
                  <a:lnTo>
                    <a:pt x="0" y="130556"/>
                  </a:lnTo>
                  <a:close/>
                </a:path>
              </a:pathLst>
            </a:custGeom>
            <a:ln w="6095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754370" y="5190871"/>
            <a:ext cx="70231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1400" spc="-20" dirty="0">
                <a:solidFill>
                  <a:srgbClr val="557583"/>
                </a:solidFill>
                <a:latin typeface="Arial MT"/>
                <a:cs typeface="Arial MT"/>
              </a:rPr>
              <a:t>Grid</a:t>
            </a:r>
            <a:endParaRPr sz="14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rgbClr val="557583"/>
                </a:solidFill>
                <a:latin typeface="Arial MT"/>
                <a:cs typeface="Arial MT"/>
              </a:rPr>
              <a:t>Services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7415783" y="5029200"/>
            <a:ext cx="1652270" cy="789305"/>
            <a:chOff x="7415783" y="5029200"/>
            <a:chExt cx="1652270" cy="789305"/>
          </a:xfrm>
        </p:grpSpPr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18831" y="5032247"/>
              <a:ext cx="1645920" cy="783335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7418831" y="5032247"/>
              <a:ext cx="1645920" cy="783590"/>
            </a:xfrm>
            <a:custGeom>
              <a:avLst/>
              <a:gdLst/>
              <a:ahLst/>
              <a:cxnLst/>
              <a:rect l="l" t="t" r="r" b="b"/>
              <a:pathLst>
                <a:path w="1645920" h="783589">
                  <a:moveTo>
                    <a:pt x="0" y="130556"/>
                  </a:moveTo>
                  <a:lnTo>
                    <a:pt x="10287" y="79756"/>
                  </a:lnTo>
                  <a:lnTo>
                    <a:pt x="38226" y="38226"/>
                  </a:lnTo>
                  <a:lnTo>
                    <a:pt x="79756" y="10287"/>
                  </a:lnTo>
                  <a:lnTo>
                    <a:pt x="130556" y="0"/>
                  </a:lnTo>
                  <a:lnTo>
                    <a:pt x="1515364" y="0"/>
                  </a:lnTo>
                  <a:lnTo>
                    <a:pt x="1566164" y="10287"/>
                  </a:lnTo>
                  <a:lnTo>
                    <a:pt x="1607693" y="38226"/>
                  </a:lnTo>
                  <a:lnTo>
                    <a:pt x="1635633" y="79756"/>
                  </a:lnTo>
                  <a:lnTo>
                    <a:pt x="1645920" y="130556"/>
                  </a:lnTo>
                  <a:lnTo>
                    <a:pt x="1645920" y="652564"/>
                  </a:lnTo>
                  <a:lnTo>
                    <a:pt x="1635633" y="703364"/>
                  </a:lnTo>
                  <a:lnTo>
                    <a:pt x="1607693" y="744854"/>
                  </a:lnTo>
                  <a:lnTo>
                    <a:pt x="1566164" y="772820"/>
                  </a:lnTo>
                  <a:lnTo>
                    <a:pt x="1515364" y="783082"/>
                  </a:lnTo>
                  <a:lnTo>
                    <a:pt x="130556" y="783082"/>
                  </a:lnTo>
                  <a:lnTo>
                    <a:pt x="79756" y="772820"/>
                  </a:lnTo>
                  <a:lnTo>
                    <a:pt x="38226" y="744854"/>
                  </a:lnTo>
                  <a:lnTo>
                    <a:pt x="10287" y="703364"/>
                  </a:lnTo>
                  <a:lnTo>
                    <a:pt x="0" y="652564"/>
                  </a:lnTo>
                  <a:lnTo>
                    <a:pt x="0" y="130556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7742301" y="5129606"/>
            <a:ext cx="1015365" cy="575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540" algn="ctr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solidFill>
                  <a:srgbClr val="557583"/>
                </a:solidFill>
                <a:latin typeface="Arial MT"/>
                <a:cs typeface="Arial MT"/>
              </a:rPr>
              <a:t>Microgrids</a:t>
            </a:r>
            <a:endParaRPr sz="1400">
              <a:latin typeface="Arial MT"/>
              <a:cs typeface="Arial MT"/>
            </a:endParaRPr>
          </a:p>
          <a:p>
            <a:pPr marL="12065" marR="5080" algn="ctr">
              <a:lnSpc>
                <a:spcPct val="100000"/>
              </a:lnSpc>
              <a:spcBef>
                <a:spcPts val="10"/>
              </a:spcBef>
            </a:pPr>
            <a:r>
              <a:rPr sz="1100" dirty="0">
                <a:solidFill>
                  <a:srgbClr val="557583"/>
                </a:solidFill>
                <a:latin typeface="Arial MT"/>
                <a:cs typeface="Arial MT"/>
              </a:rPr>
              <a:t>Fuel</a:t>
            </a:r>
            <a:r>
              <a:rPr sz="1100" spc="-5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557583"/>
                </a:solidFill>
                <a:latin typeface="Arial MT"/>
                <a:cs typeface="Arial MT"/>
              </a:rPr>
              <a:t>cell</a:t>
            </a:r>
            <a:r>
              <a:rPr sz="1100" spc="-3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557583"/>
                </a:solidFill>
                <a:latin typeface="Arial MT"/>
                <a:cs typeface="Arial MT"/>
              </a:rPr>
              <a:t>+</a:t>
            </a:r>
            <a:r>
              <a:rPr sz="1100" spc="-4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557583"/>
                </a:solidFill>
                <a:latin typeface="Arial MT"/>
                <a:cs typeface="Arial MT"/>
              </a:rPr>
              <a:t>Solar Storage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49" name="object 4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51272" y="1301496"/>
            <a:ext cx="2490597" cy="1585340"/>
          </a:xfrm>
          <a:prstGeom prst="rect">
            <a:avLst/>
          </a:prstGeom>
        </p:spPr>
      </p:pic>
      <p:grpSp>
        <p:nvGrpSpPr>
          <p:cNvPr id="50" name="object 50"/>
          <p:cNvGrpSpPr/>
          <p:nvPr/>
        </p:nvGrpSpPr>
        <p:grpSpPr>
          <a:xfrm>
            <a:off x="9552431" y="5029200"/>
            <a:ext cx="1649095" cy="789305"/>
            <a:chOff x="9552431" y="5029200"/>
            <a:chExt cx="1649095" cy="789305"/>
          </a:xfrm>
        </p:grpSpPr>
        <p:pic>
          <p:nvPicPr>
            <p:cNvPr id="51" name="object 5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55479" y="5032247"/>
              <a:ext cx="1642872" cy="783335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9555479" y="5032247"/>
              <a:ext cx="1643380" cy="783590"/>
            </a:xfrm>
            <a:custGeom>
              <a:avLst/>
              <a:gdLst/>
              <a:ahLst/>
              <a:cxnLst/>
              <a:rect l="l" t="t" r="r" b="b"/>
              <a:pathLst>
                <a:path w="1643379" h="783589">
                  <a:moveTo>
                    <a:pt x="0" y="130556"/>
                  </a:moveTo>
                  <a:lnTo>
                    <a:pt x="10287" y="79756"/>
                  </a:lnTo>
                  <a:lnTo>
                    <a:pt x="38226" y="38226"/>
                  </a:lnTo>
                  <a:lnTo>
                    <a:pt x="79628" y="10287"/>
                  </a:lnTo>
                  <a:lnTo>
                    <a:pt x="130301" y="0"/>
                  </a:lnTo>
                  <a:lnTo>
                    <a:pt x="1512570" y="0"/>
                  </a:lnTo>
                  <a:lnTo>
                    <a:pt x="1563243" y="10287"/>
                  </a:lnTo>
                  <a:lnTo>
                    <a:pt x="1604645" y="38226"/>
                  </a:lnTo>
                  <a:lnTo>
                    <a:pt x="1632585" y="79756"/>
                  </a:lnTo>
                  <a:lnTo>
                    <a:pt x="1642872" y="130556"/>
                  </a:lnTo>
                  <a:lnTo>
                    <a:pt x="1642872" y="652564"/>
                  </a:lnTo>
                  <a:lnTo>
                    <a:pt x="1632585" y="703364"/>
                  </a:lnTo>
                  <a:lnTo>
                    <a:pt x="1604645" y="744854"/>
                  </a:lnTo>
                  <a:lnTo>
                    <a:pt x="1563243" y="772820"/>
                  </a:lnTo>
                  <a:lnTo>
                    <a:pt x="1512570" y="783082"/>
                  </a:lnTo>
                  <a:lnTo>
                    <a:pt x="130301" y="783082"/>
                  </a:lnTo>
                  <a:lnTo>
                    <a:pt x="79628" y="772820"/>
                  </a:lnTo>
                  <a:lnTo>
                    <a:pt x="38226" y="744854"/>
                  </a:lnTo>
                  <a:lnTo>
                    <a:pt x="10287" y="703364"/>
                  </a:lnTo>
                  <a:lnTo>
                    <a:pt x="0" y="652564"/>
                  </a:lnTo>
                  <a:lnTo>
                    <a:pt x="0" y="130556"/>
                  </a:lnTo>
                  <a:close/>
                </a:path>
              </a:pathLst>
            </a:custGeom>
            <a:ln w="6095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9851263" y="5107051"/>
            <a:ext cx="1068705" cy="6210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557583"/>
                </a:solidFill>
                <a:latin typeface="Arial MT"/>
                <a:cs typeface="Arial MT"/>
              </a:rPr>
              <a:t>Hybrid</a:t>
            </a:r>
            <a:r>
              <a:rPr sz="1400" spc="-7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400" spc="-35" dirty="0">
                <a:solidFill>
                  <a:srgbClr val="557583"/>
                </a:solidFill>
                <a:latin typeface="Arial MT"/>
                <a:cs typeface="Arial MT"/>
              </a:rPr>
              <a:t>Power </a:t>
            </a:r>
            <a:r>
              <a:rPr sz="1400" spc="-10" dirty="0">
                <a:solidFill>
                  <a:srgbClr val="557583"/>
                </a:solidFill>
                <a:latin typeface="Arial MT"/>
                <a:cs typeface="Arial MT"/>
              </a:rPr>
              <a:t>Plants</a:t>
            </a:r>
            <a:endParaRPr sz="14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100" dirty="0">
                <a:solidFill>
                  <a:srgbClr val="829FAA"/>
                </a:solidFill>
                <a:latin typeface="Arial MT"/>
                <a:cs typeface="Arial MT"/>
              </a:rPr>
              <a:t>Gas</a:t>
            </a:r>
            <a:r>
              <a:rPr sz="11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829FAA"/>
                </a:solidFill>
                <a:latin typeface="Arial MT"/>
                <a:cs typeface="Arial MT"/>
              </a:rPr>
              <a:t>Turbines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54" name="object 5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715767" y="1377696"/>
            <a:ext cx="460248" cy="1368552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2578100" y="2814954"/>
            <a:ext cx="7473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" marR="98425" algn="ctr">
              <a:lnSpc>
                <a:spcPct val="100000"/>
              </a:lnSpc>
              <a:spcBef>
                <a:spcPts val="100"/>
              </a:spcBef>
            </a:pPr>
            <a:r>
              <a:rPr sz="1200" b="1" spc="-35" dirty="0">
                <a:solidFill>
                  <a:srgbClr val="5B7985"/>
                </a:solidFill>
                <a:latin typeface="Arial"/>
                <a:cs typeface="Arial"/>
              </a:rPr>
              <a:t>Lithium </a:t>
            </a:r>
            <a:r>
              <a:rPr sz="1200" b="1" spc="-25" dirty="0">
                <a:solidFill>
                  <a:srgbClr val="5B7985"/>
                </a:solidFill>
                <a:latin typeface="Arial"/>
                <a:cs typeface="Arial"/>
              </a:rPr>
              <a:t>Ion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829FAA"/>
                </a:solidFill>
                <a:latin typeface="Arial"/>
                <a:cs typeface="Arial"/>
              </a:rPr>
              <a:t>(&lt;6</a:t>
            </a:r>
            <a:r>
              <a:rPr sz="1200" b="1" spc="-3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829FAA"/>
                </a:solidFill>
                <a:latin typeface="Arial"/>
                <a:cs typeface="Arial"/>
              </a:rPr>
              <a:t>hours)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846190" y="2814954"/>
            <a:ext cx="4819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5244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5B7985"/>
                </a:solidFill>
                <a:latin typeface="Arial"/>
                <a:cs typeface="Arial"/>
              </a:rPr>
              <a:t>Flow </a:t>
            </a:r>
            <a:r>
              <a:rPr sz="1200" b="1" spc="-25" dirty="0">
                <a:solidFill>
                  <a:srgbClr val="829FAA"/>
                </a:solidFill>
                <a:latin typeface="Arial"/>
                <a:cs typeface="Arial"/>
              </a:rPr>
              <a:t>(4-12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25" dirty="0">
                <a:solidFill>
                  <a:srgbClr val="829FAA"/>
                </a:solidFill>
                <a:latin typeface="Arial"/>
                <a:cs typeface="Arial"/>
              </a:rPr>
              <a:t>hours)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867902" y="2839288"/>
            <a:ext cx="829944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240" algn="just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5B7985"/>
                </a:solidFill>
                <a:latin typeface="Arial"/>
                <a:cs typeface="Arial"/>
              </a:rPr>
              <a:t>Renewable Hydrogen </a:t>
            </a:r>
            <a:r>
              <a:rPr sz="1200" b="1" dirty="0">
                <a:solidFill>
                  <a:srgbClr val="829FAA"/>
                </a:solidFill>
                <a:latin typeface="Arial"/>
                <a:cs typeface="Arial"/>
              </a:rPr>
              <a:t>(&gt;24</a:t>
            </a:r>
            <a:r>
              <a:rPr sz="1200" b="1" spc="-4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829FAA"/>
                </a:solidFill>
                <a:latin typeface="Arial"/>
                <a:cs typeface="Arial"/>
              </a:rPr>
              <a:t>hours)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5562600" y="3471671"/>
            <a:ext cx="1057275" cy="1045210"/>
            <a:chOff x="5562600" y="3471671"/>
            <a:chExt cx="1057275" cy="1045210"/>
          </a:xfrm>
        </p:grpSpPr>
        <p:sp>
          <p:nvSpPr>
            <p:cNvPr id="59" name="object 59"/>
            <p:cNvSpPr/>
            <p:nvPr/>
          </p:nvSpPr>
          <p:spPr>
            <a:xfrm>
              <a:off x="5565647" y="3474719"/>
              <a:ext cx="1051560" cy="1039494"/>
            </a:xfrm>
            <a:custGeom>
              <a:avLst/>
              <a:gdLst/>
              <a:ahLst/>
              <a:cxnLst/>
              <a:rect l="l" t="t" r="r" b="b"/>
              <a:pathLst>
                <a:path w="1051559" h="1039495">
                  <a:moveTo>
                    <a:pt x="525526" y="0"/>
                  </a:moveTo>
                  <a:lnTo>
                    <a:pt x="477647" y="2158"/>
                  </a:lnTo>
                  <a:lnTo>
                    <a:pt x="431038" y="8381"/>
                  </a:lnTo>
                  <a:lnTo>
                    <a:pt x="385825" y="18541"/>
                  </a:lnTo>
                  <a:lnTo>
                    <a:pt x="342138" y="32512"/>
                  </a:lnTo>
                  <a:lnTo>
                    <a:pt x="300227" y="50037"/>
                  </a:lnTo>
                  <a:lnTo>
                    <a:pt x="260223" y="70992"/>
                  </a:lnTo>
                  <a:lnTo>
                    <a:pt x="222503" y="94995"/>
                  </a:lnTo>
                  <a:lnTo>
                    <a:pt x="186943" y="122174"/>
                  </a:lnTo>
                  <a:lnTo>
                    <a:pt x="153924" y="152145"/>
                  </a:lnTo>
                  <a:lnTo>
                    <a:pt x="123571" y="184784"/>
                  </a:lnTo>
                  <a:lnTo>
                    <a:pt x="96138" y="219963"/>
                  </a:lnTo>
                  <a:lnTo>
                    <a:pt x="71754" y="257301"/>
                  </a:lnTo>
                  <a:lnTo>
                    <a:pt x="50546" y="296798"/>
                  </a:lnTo>
                  <a:lnTo>
                    <a:pt x="32892" y="338327"/>
                  </a:lnTo>
                  <a:lnTo>
                    <a:pt x="18796" y="381380"/>
                  </a:lnTo>
                  <a:lnTo>
                    <a:pt x="8509" y="426211"/>
                  </a:lnTo>
                  <a:lnTo>
                    <a:pt x="2159" y="472312"/>
                  </a:lnTo>
                  <a:lnTo>
                    <a:pt x="0" y="519556"/>
                  </a:lnTo>
                  <a:lnTo>
                    <a:pt x="2159" y="566800"/>
                  </a:lnTo>
                  <a:lnTo>
                    <a:pt x="8509" y="612901"/>
                  </a:lnTo>
                  <a:lnTo>
                    <a:pt x="18796" y="657732"/>
                  </a:lnTo>
                  <a:lnTo>
                    <a:pt x="32892" y="700785"/>
                  </a:lnTo>
                  <a:lnTo>
                    <a:pt x="50546" y="742314"/>
                  </a:lnTo>
                  <a:lnTo>
                    <a:pt x="71754" y="781811"/>
                  </a:lnTo>
                  <a:lnTo>
                    <a:pt x="96138" y="819149"/>
                  </a:lnTo>
                  <a:lnTo>
                    <a:pt x="123571" y="854328"/>
                  </a:lnTo>
                  <a:lnTo>
                    <a:pt x="153924" y="886967"/>
                  </a:lnTo>
                  <a:lnTo>
                    <a:pt x="186943" y="916939"/>
                  </a:lnTo>
                  <a:lnTo>
                    <a:pt x="222503" y="944117"/>
                  </a:lnTo>
                  <a:lnTo>
                    <a:pt x="260223" y="968120"/>
                  </a:lnTo>
                  <a:lnTo>
                    <a:pt x="300227" y="989075"/>
                  </a:lnTo>
                  <a:lnTo>
                    <a:pt x="342138" y="1006601"/>
                  </a:lnTo>
                  <a:lnTo>
                    <a:pt x="385825" y="1020571"/>
                  </a:lnTo>
                  <a:lnTo>
                    <a:pt x="431038" y="1030731"/>
                  </a:lnTo>
                  <a:lnTo>
                    <a:pt x="477647" y="1036954"/>
                  </a:lnTo>
                  <a:lnTo>
                    <a:pt x="525526" y="1039113"/>
                  </a:lnTo>
                  <a:lnTo>
                    <a:pt x="573404" y="1036954"/>
                  </a:lnTo>
                  <a:lnTo>
                    <a:pt x="620013" y="1030731"/>
                  </a:lnTo>
                  <a:lnTo>
                    <a:pt x="665226" y="1020571"/>
                  </a:lnTo>
                  <a:lnTo>
                    <a:pt x="708913" y="1006601"/>
                  </a:lnTo>
                  <a:lnTo>
                    <a:pt x="750824" y="989075"/>
                  </a:lnTo>
                  <a:lnTo>
                    <a:pt x="790828" y="968120"/>
                  </a:lnTo>
                  <a:lnTo>
                    <a:pt x="828548" y="944117"/>
                  </a:lnTo>
                  <a:lnTo>
                    <a:pt x="864107" y="916939"/>
                  </a:lnTo>
                  <a:lnTo>
                    <a:pt x="897127" y="886967"/>
                  </a:lnTo>
                  <a:lnTo>
                    <a:pt x="927480" y="854328"/>
                  </a:lnTo>
                  <a:lnTo>
                    <a:pt x="954912" y="819149"/>
                  </a:lnTo>
                  <a:lnTo>
                    <a:pt x="979297" y="781811"/>
                  </a:lnTo>
                  <a:lnTo>
                    <a:pt x="1000505" y="742314"/>
                  </a:lnTo>
                  <a:lnTo>
                    <a:pt x="1018158" y="700785"/>
                  </a:lnTo>
                  <a:lnTo>
                    <a:pt x="1032255" y="657732"/>
                  </a:lnTo>
                  <a:lnTo>
                    <a:pt x="1042543" y="612901"/>
                  </a:lnTo>
                  <a:lnTo>
                    <a:pt x="1048893" y="566800"/>
                  </a:lnTo>
                  <a:lnTo>
                    <a:pt x="1051052" y="519556"/>
                  </a:lnTo>
                  <a:lnTo>
                    <a:pt x="1048893" y="472312"/>
                  </a:lnTo>
                  <a:lnTo>
                    <a:pt x="1042543" y="426211"/>
                  </a:lnTo>
                  <a:lnTo>
                    <a:pt x="1032255" y="381380"/>
                  </a:lnTo>
                  <a:lnTo>
                    <a:pt x="1018158" y="338327"/>
                  </a:lnTo>
                  <a:lnTo>
                    <a:pt x="1000505" y="296798"/>
                  </a:lnTo>
                  <a:lnTo>
                    <a:pt x="979297" y="257301"/>
                  </a:lnTo>
                  <a:lnTo>
                    <a:pt x="954912" y="219963"/>
                  </a:lnTo>
                  <a:lnTo>
                    <a:pt x="927480" y="184784"/>
                  </a:lnTo>
                  <a:lnTo>
                    <a:pt x="897127" y="152145"/>
                  </a:lnTo>
                  <a:lnTo>
                    <a:pt x="864107" y="122174"/>
                  </a:lnTo>
                  <a:lnTo>
                    <a:pt x="828548" y="94995"/>
                  </a:lnTo>
                  <a:lnTo>
                    <a:pt x="790828" y="70992"/>
                  </a:lnTo>
                  <a:lnTo>
                    <a:pt x="750824" y="50037"/>
                  </a:lnTo>
                  <a:lnTo>
                    <a:pt x="708913" y="32512"/>
                  </a:lnTo>
                  <a:lnTo>
                    <a:pt x="665226" y="18541"/>
                  </a:lnTo>
                  <a:lnTo>
                    <a:pt x="620013" y="8381"/>
                  </a:lnTo>
                  <a:lnTo>
                    <a:pt x="573404" y="2158"/>
                  </a:lnTo>
                  <a:lnTo>
                    <a:pt x="5255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565647" y="3474719"/>
              <a:ext cx="1051560" cy="1039494"/>
            </a:xfrm>
            <a:custGeom>
              <a:avLst/>
              <a:gdLst/>
              <a:ahLst/>
              <a:cxnLst/>
              <a:rect l="l" t="t" r="r" b="b"/>
              <a:pathLst>
                <a:path w="1051559" h="1039495">
                  <a:moveTo>
                    <a:pt x="0" y="519556"/>
                  </a:moveTo>
                  <a:lnTo>
                    <a:pt x="2159" y="472312"/>
                  </a:lnTo>
                  <a:lnTo>
                    <a:pt x="8509" y="426211"/>
                  </a:lnTo>
                  <a:lnTo>
                    <a:pt x="18796" y="381380"/>
                  </a:lnTo>
                  <a:lnTo>
                    <a:pt x="32892" y="338327"/>
                  </a:lnTo>
                  <a:lnTo>
                    <a:pt x="50546" y="296798"/>
                  </a:lnTo>
                  <a:lnTo>
                    <a:pt x="71754" y="257301"/>
                  </a:lnTo>
                  <a:lnTo>
                    <a:pt x="96138" y="219963"/>
                  </a:lnTo>
                  <a:lnTo>
                    <a:pt x="123571" y="184784"/>
                  </a:lnTo>
                  <a:lnTo>
                    <a:pt x="153924" y="152145"/>
                  </a:lnTo>
                  <a:lnTo>
                    <a:pt x="186943" y="122174"/>
                  </a:lnTo>
                  <a:lnTo>
                    <a:pt x="222503" y="94995"/>
                  </a:lnTo>
                  <a:lnTo>
                    <a:pt x="260223" y="70992"/>
                  </a:lnTo>
                  <a:lnTo>
                    <a:pt x="300227" y="50037"/>
                  </a:lnTo>
                  <a:lnTo>
                    <a:pt x="342138" y="32512"/>
                  </a:lnTo>
                  <a:lnTo>
                    <a:pt x="385825" y="18541"/>
                  </a:lnTo>
                  <a:lnTo>
                    <a:pt x="431038" y="8381"/>
                  </a:lnTo>
                  <a:lnTo>
                    <a:pt x="477647" y="2158"/>
                  </a:lnTo>
                  <a:lnTo>
                    <a:pt x="525526" y="0"/>
                  </a:lnTo>
                  <a:lnTo>
                    <a:pt x="573404" y="2158"/>
                  </a:lnTo>
                  <a:lnTo>
                    <a:pt x="620013" y="8381"/>
                  </a:lnTo>
                  <a:lnTo>
                    <a:pt x="665226" y="18541"/>
                  </a:lnTo>
                  <a:lnTo>
                    <a:pt x="708913" y="32512"/>
                  </a:lnTo>
                  <a:lnTo>
                    <a:pt x="750824" y="50037"/>
                  </a:lnTo>
                  <a:lnTo>
                    <a:pt x="790828" y="70992"/>
                  </a:lnTo>
                  <a:lnTo>
                    <a:pt x="828548" y="94995"/>
                  </a:lnTo>
                  <a:lnTo>
                    <a:pt x="864107" y="122174"/>
                  </a:lnTo>
                  <a:lnTo>
                    <a:pt x="897127" y="152145"/>
                  </a:lnTo>
                  <a:lnTo>
                    <a:pt x="927480" y="184784"/>
                  </a:lnTo>
                  <a:lnTo>
                    <a:pt x="954912" y="219963"/>
                  </a:lnTo>
                  <a:lnTo>
                    <a:pt x="979297" y="257301"/>
                  </a:lnTo>
                  <a:lnTo>
                    <a:pt x="1000505" y="296798"/>
                  </a:lnTo>
                  <a:lnTo>
                    <a:pt x="1018158" y="338327"/>
                  </a:lnTo>
                  <a:lnTo>
                    <a:pt x="1032255" y="381380"/>
                  </a:lnTo>
                  <a:lnTo>
                    <a:pt x="1042543" y="426211"/>
                  </a:lnTo>
                  <a:lnTo>
                    <a:pt x="1048893" y="472312"/>
                  </a:lnTo>
                  <a:lnTo>
                    <a:pt x="1051052" y="519556"/>
                  </a:lnTo>
                  <a:lnTo>
                    <a:pt x="1048893" y="566800"/>
                  </a:lnTo>
                  <a:lnTo>
                    <a:pt x="1042543" y="612901"/>
                  </a:lnTo>
                  <a:lnTo>
                    <a:pt x="1032255" y="657732"/>
                  </a:lnTo>
                  <a:lnTo>
                    <a:pt x="1018158" y="700785"/>
                  </a:lnTo>
                  <a:lnTo>
                    <a:pt x="1000505" y="742314"/>
                  </a:lnTo>
                  <a:lnTo>
                    <a:pt x="979297" y="781811"/>
                  </a:lnTo>
                  <a:lnTo>
                    <a:pt x="954912" y="819149"/>
                  </a:lnTo>
                  <a:lnTo>
                    <a:pt x="927480" y="854328"/>
                  </a:lnTo>
                  <a:lnTo>
                    <a:pt x="897127" y="886967"/>
                  </a:lnTo>
                  <a:lnTo>
                    <a:pt x="864107" y="916939"/>
                  </a:lnTo>
                  <a:lnTo>
                    <a:pt x="828548" y="944117"/>
                  </a:lnTo>
                  <a:lnTo>
                    <a:pt x="790828" y="968120"/>
                  </a:lnTo>
                  <a:lnTo>
                    <a:pt x="750824" y="989075"/>
                  </a:lnTo>
                  <a:lnTo>
                    <a:pt x="708913" y="1006601"/>
                  </a:lnTo>
                  <a:lnTo>
                    <a:pt x="665226" y="1020571"/>
                  </a:lnTo>
                  <a:lnTo>
                    <a:pt x="620013" y="1030731"/>
                  </a:lnTo>
                  <a:lnTo>
                    <a:pt x="573404" y="1036954"/>
                  </a:lnTo>
                  <a:lnTo>
                    <a:pt x="525526" y="1039113"/>
                  </a:lnTo>
                  <a:lnTo>
                    <a:pt x="477647" y="1036954"/>
                  </a:lnTo>
                  <a:lnTo>
                    <a:pt x="431038" y="1030731"/>
                  </a:lnTo>
                  <a:lnTo>
                    <a:pt x="385825" y="1020571"/>
                  </a:lnTo>
                  <a:lnTo>
                    <a:pt x="342138" y="1006601"/>
                  </a:lnTo>
                  <a:lnTo>
                    <a:pt x="300227" y="989075"/>
                  </a:lnTo>
                  <a:lnTo>
                    <a:pt x="260223" y="968120"/>
                  </a:lnTo>
                  <a:lnTo>
                    <a:pt x="222503" y="944117"/>
                  </a:lnTo>
                  <a:lnTo>
                    <a:pt x="186943" y="916939"/>
                  </a:lnTo>
                  <a:lnTo>
                    <a:pt x="153924" y="886967"/>
                  </a:lnTo>
                  <a:lnTo>
                    <a:pt x="123571" y="854328"/>
                  </a:lnTo>
                  <a:lnTo>
                    <a:pt x="96138" y="819149"/>
                  </a:lnTo>
                  <a:lnTo>
                    <a:pt x="71754" y="781811"/>
                  </a:lnTo>
                  <a:lnTo>
                    <a:pt x="50546" y="742314"/>
                  </a:lnTo>
                  <a:lnTo>
                    <a:pt x="32892" y="700785"/>
                  </a:lnTo>
                  <a:lnTo>
                    <a:pt x="18796" y="657732"/>
                  </a:lnTo>
                  <a:lnTo>
                    <a:pt x="8509" y="612901"/>
                  </a:lnTo>
                  <a:lnTo>
                    <a:pt x="2159" y="566800"/>
                  </a:lnTo>
                  <a:lnTo>
                    <a:pt x="0" y="519556"/>
                  </a:lnTo>
                  <a:close/>
                </a:path>
              </a:pathLst>
            </a:custGeom>
            <a:ln w="6096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05271" y="3520439"/>
              <a:ext cx="969264" cy="947928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4206240" y="1298447"/>
            <a:ext cx="3779520" cy="1542415"/>
            <a:chOff x="4206240" y="1298447"/>
            <a:chExt cx="3779520" cy="1542415"/>
          </a:xfrm>
        </p:grpSpPr>
        <p:sp>
          <p:nvSpPr>
            <p:cNvPr id="63" name="object 63"/>
            <p:cNvSpPr/>
            <p:nvPr/>
          </p:nvSpPr>
          <p:spPr>
            <a:xfrm>
              <a:off x="4852416" y="1301495"/>
              <a:ext cx="2490470" cy="1536065"/>
            </a:xfrm>
            <a:custGeom>
              <a:avLst/>
              <a:gdLst/>
              <a:ahLst/>
              <a:cxnLst/>
              <a:rect l="l" t="t" r="r" b="b"/>
              <a:pathLst>
                <a:path w="2490470" h="1536064">
                  <a:moveTo>
                    <a:pt x="0" y="256031"/>
                  </a:moveTo>
                  <a:lnTo>
                    <a:pt x="4191" y="209930"/>
                  </a:lnTo>
                  <a:lnTo>
                    <a:pt x="16001" y="166624"/>
                  </a:lnTo>
                  <a:lnTo>
                    <a:pt x="34925" y="126745"/>
                  </a:lnTo>
                  <a:lnTo>
                    <a:pt x="60325" y="91058"/>
                  </a:lnTo>
                  <a:lnTo>
                    <a:pt x="91186" y="60198"/>
                  </a:lnTo>
                  <a:lnTo>
                    <a:pt x="126873" y="34925"/>
                  </a:lnTo>
                  <a:lnTo>
                    <a:pt x="166878" y="16001"/>
                  </a:lnTo>
                  <a:lnTo>
                    <a:pt x="210185" y="4063"/>
                  </a:lnTo>
                  <a:lnTo>
                    <a:pt x="256286" y="0"/>
                  </a:lnTo>
                  <a:lnTo>
                    <a:pt x="2233676" y="0"/>
                  </a:lnTo>
                  <a:lnTo>
                    <a:pt x="2279777" y="4063"/>
                  </a:lnTo>
                  <a:lnTo>
                    <a:pt x="2323084" y="16001"/>
                  </a:lnTo>
                  <a:lnTo>
                    <a:pt x="2363089" y="34925"/>
                  </a:lnTo>
                  <a:lnTo>
                    <a:pt x="2398776" y="60198"/>
                  </a:lnTo>
                  <a:lnTo>
                    <a:pt x="2429637" y="91058"/>
                  </a:lnTo>
                  <a:lnTo>
                    <a:pt x="2455037" y="126745"/>
                  </a:lnTo>
                  <a:lnTo>
                    <a:pt x="2473960" y="166624"/>
                  </a:lnTo>
                  <a:lnTo>
                    <a:pt x="2485770" y="209930"/>
                  </a:lnTo>
                  <a:lnTo>
                    <a:pt x="2489962" y="256031"/>
                  </a:lnTo>
                  <a:lnTo>
                    <a:pt x="2489962" y="1279905"/>
                  </a:lnTo>
                  <a:lnTo>
                    <a:pt x="2485770" y="1326006"/>
                  </a:lnTo>
                  <a:lnTo>
                    <a:pt x="2473960" y="1369314"/>
                  </a:lnTo>
                  <a:lnTo>
                    <a:pt x="2455037" y="1409191"/>
                  </a:lnTo>
                  <a:lnTo>
                    <a:pt x="2429637" y="1444878"/>
                  </a:lnTo>
                  <a:lnTo>
                    <a:pt x="2398776" y="1475739"/>
                  </a:lnTo>
                  <a:lnTo>
                    <a:pt x="2363089" y="1501013"/>
                  </a:lnTo>
                  <a:lnTo>
                    <a:pt x="2323084" y="1519936"/>
                  </a:lnTo>
                  <a:lnTo>
                    <a:pt x="2279777" y="1531874"/>
                  </a:lnTo>
                  <a:lnTo>
                    <a:pt x="2233676" y="1535938"/>
                  </a:lnTo>
                  <a:lnTo>
                    <a:pt x="256286" y="1535938"/>
                  </a:lnTo>
                  <a:lnTo>
                    <a:pt x="210185" y="1531874"/>
                  </a:lnTo>
                  <a:lnTo>
                    <a:pt x="166878" y="1519936"/>
                  </a:lnTo>
                  <a:lnTo>
                    <a:pt x="126873" y="1501013"/>
                  </a:lnTo>
                  <a:lnTo>
                    <a:pt x="91186" y="1475739"/>
                  </a:lnTo>
                  <a:lnTo>
                    <a:pt x="60325" y="1444878"/>
                  </a:lnTo>
                  <a:lnTo>
                    <a:pt x="34925" y="1409191"/>
                  </a:lnTo>
                  <a:lnTo>
                    <a:pt x="16001" y="1369314"/>
                  </a:lnTo>
                  <a:lnTo>
                    <a:pt x="4191" y="1326006"/>
                  </a:lnTo>
                  <a:lnTo>
                    <a:pt x="0" y="1279905"/>
                  </a:lnTo>
                  <a:lnTo>
                    <a:pt x="0" y="256031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02352" y="1444751"/>
              <a:ext cx="1914144" cy="1249680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4206240" y="2069591"/>
              <a:ext cx="3779520" cy="0"/>
            </a:xfrm>
            <a:custGeom>
              <a:avLst/>
              <a:gdLst/>
              <a:ahLst/>
              <a:cxnLst/>
              <a:rect l="l" t="t" r="r" b="b"/>
              <a:pathLst>
                <a:path w="3779520">
                  <a:moveTo>
                    <a:pt x="0" y="0"/>
                  </a:moveTo>
                  <a:lnTo>
                    <a:pt x="645922" y="0"/>
                  </a:lnTo>
                </a:path>
                <a:path w="3779520">
                  <a:moveTo>
                    <a:pt x="3136391" y="0"/>
                  </a:moveTo>
                  <a:lnTo>
                    <a:pt x="3779266" y="0"/>
                  </a:lnTo>
                </a:path>
              </a:pathLst>
            </a:custGeom>
            <a:ln w="6096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999744" y="5867400"/>
            <a:ext cx="1652270" cy="289560"/>
            <a:chOff x="999744" y="5867400"/>
            <a:chExt cx="1652270" cy="289560"/>
          </a:xfrm>
        </p:grpSpPr>
        <p:sp>
          <p:nvSpPr>
            <p:cNvPr id="67" name="object 67"/>
            <p:cNvSpPr/>
            <p:nvPr/>
          </p:nvSpPr>
          <p:spPr>
            <a:xfrm>
              <a:off x="1002792" y="5870447"/>
              <a:ext cx="1645920" cy="283210"/>
            </a:xfrm>
            <a:custGeom>
              <a:avLst/>
              <a:gdLst/>
              <a:ahLst/>
              <a:cxnLst/>
              <a:rect l="l" t="t" r="r" b="b"/>
              <a:pathLst>
                <a:path w="1645920" h="283210">
                  <a:moveTo>
                    <a:pt x="1598676" y="0"/>
                  </a:moveTo>
                  <a:lnTo>
                    <a:pt x="47244" y="0"/>
                  </a:lnTo>
                  <a:lnTo>
                    <a:pt x="28854" y="3708"/>
                  </a:lnTo>
                  <a:lnTo>
                    <a:pt x="13843" y="13817"/>
                  </a:lnTo>
                  <a:lnTo>
                    <a:pt x="3708" y="28816"/>
                  </a:lnTo>
                  <a:lnTo>
                    <a:pt x="0" y="47180"/>
                  </a:lnTo>
                  <a:lnTo>
                    <a:pt x="0" y="235902"/>
                  </a:lnTo>
                  <a:lnTo>
                    <a:pt x="3708" y="254266"/>
                  </a:lnTo>
                  <a:lnTo>
                    <a:pt x="13843" y="269265"/>
                  </a:lnTo>
                  <a:lnTo>
                    <a:pt x="28854" y="279374"/>
                  </a:lnTo>
                  <a:lnTo>
                    <a:pt x="47244" y="283082"/>
                  </a:lnTo>
                  <a:lnTo>
                    <a:pt x="1598676" y="283082"/>
                  </a:lnTo>
                  <a:lnTo>
                    <a:pt x="1617091" y="279374"/>
                  </a:lnTo>
                  <a:lnTo>
                    <a:pt x="1632077" y="269265"/>
                  </a:lnTo>
                  <a:lnTo>
                    <a:pt x="1642237" y="254266"/>
                  </a:lnTo>
                  <a:lnTo>
                    <a:pt x="1645920" y="235902"/>
                  </a:lnTo>
                  <a:lnTo>
                    <a:pt x="1645920" y="47180"/>
                  </a:lnTo>
                  <a:lnTo>
                    <a:pt x="1642237" y="28816"/>
                  </a:lnTo>
                  <a:lnTo>
                    <a:pt x="1632077" y="13817"/>
                  </a:lnTo>
                  <a:lnTo>
                    <a:pt x="1617091" y="3708"/>
                  </a:lnTo>
                  <a:lnTo>
                    <a:pt x="1598676" y="0"/>
                  </a:lnTo>
                  <a:close/>
                </a:path>
              </a:pathLst>
            </a:custGeom>
            <a:solidFill>
              <a:srgbClr val="B8C8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002792" y="5870447"/>
              <a:ext cx="1645920" cy="283210"/>
            </a:xfrm>
            <a:custGeom>
              <a:avLst/>
              <a:gdLst/>
              <a:ahLst/>
              <a:cxnLst/>
              <a:rect l="l" t="t" r="r" b="b"/>
              <a:pathLst>
                <a:path w="1645920" h="283210">
                  <a:moveTo>
                    <a:pt x="0" y="47180"/>
                  </a:moveTo>
                  <a:lnTo>
                    <a:pt x="3708" y="28816"/>
                  </a:lnTo>
                  <a:lnTo>
                    <a:pt x="13843" y="13817"/>
                  </a:lnTo>
                  <a:lnTo>
                    <a:pt x="28854" y="3708"/>
                  </a:lnTo>
                  <a:lnTo>
                    <a:pt x="47244" y="0"/>
                  </a:lnTo>
                  <a:lnTo>
                    <a:pt x="1598676" y="0"/>
                  </a:lnTo>
                  <a:lnTo>
                    <a:pt x="1617091" y="3708"/>
                  </a:lnTo>
                  <a:lnTo>
                    <a:pt x="1632077" y="13817"/>
                  </a:lnTo>
                  <a:lnTo>
                    <a:pt x="1642237" y="28816"/>
                  </a:lnTo>
                  <a:lnTo>
                    <a:pt x="1645920" y="47180"/>
                  </a:lnTo>
                  <a:lnTo>
                    <a:pt x="1645920" y="235902"/>
                  </a:lnTo>
                  <a:lnTo>
                    <a:pt x="1642237" y="254266"/>
                  </a:lnTo>
                  <a:lnTo>
                    <a:pt x="1632077" y="269265"/>
                  </a:lnTo>
                  <a:lnTo>
                    <a:pt x="1617091" y="279374"/>
                  </a:lnTo>
                  <a:lnTo>
                    <a:pt x="1598676" y="283082"/>
                  </a:lnTo>
                  <a:lnTo>
                    <a:pt x="47244" y="283082"/>
                  </a:lnTo>
                  <a:lnTo>
                    <a:pt x="28854" y="279374"/>
                  </a:lnTo>
                  <a:lnTo>
                    <a:pt x="13843" y="269265"/>
                  </a:lnTo>
                  <a:lnTo>
                    <a:pt x="3708" y="254266"/>
                  </a:lnTo>
                  <a:lnTo>
                    <a:pt x="0" y="235902"/>
                  </a:lnTo>
                  <a:lnTo>
                    <a:pt x="0" y="47180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451815" y="421894"/>
            <a:ext cx="9263380" cy="8822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9817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829FAA"/>
                </a:solidFill>
                <a:latin typeface="Arial MT"/>
                <a:cs typeface="Arial MT"/>
              </a:rPr>
              <a:t>ENERGY</a:t>
            </a:r>
            <a:r>
              <a:rPr sz="1800" spc="-1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829FAA"/>
                </a:solidFill>
                <a:latin typeface="Arial MT"/>
                <a:cs typeface="Arial MT"/>
              </a:rPr>
              <a:t>OFFERING</a:t>
            </a:r>
            <a:r>
              <a:rPr sz="18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829FAA"/>
                </a:solidFill>
                <a:latin typeface="Arial MT"/>
                <a:cs typeface="Arial MT"/>
              </a:rPr>
              <a:t>FLEXIBLE</a:t>
            </a:r>
            <a:r>
              <a:rPr sz="1800" spc="-114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829FAA"/>
                </a:solidFill>
                <a:latin typeface="Arial MT"/>
                <a:cs typeface="Arial MT"/>
              </a:rPr>
              <a:t>TECHNOLOGIES,</a:t>
            </a:r>
            <a:r>
              <a:rPr sz="18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829FAA"/>
                </a:solidFill>
                <a:latin typeface="Arial MT"/>
                <a:cs typeface="Arial MT"/>
              </a:rPr>
              <a:t>DELIVERING SOLUTIONS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75"/>
              </a:spcBef>
            </a:pPr>
            <a:endParaRPr sz="1800" dirty="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</a:pP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Hydrogen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543035" y="1898650"/>
            <a:ext cx="234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822560" y="1620774"/>
            <a:ext cx="1079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0" dirty="0">
                <a:solidFill>
                  <a:srgbClr val="405861"/>
                </a:solidFill>
                <a:latin typeface="Trebuchet MS"/>
                <a:cs typeface="Trebuchet MS"/>
              </a:rPr>
              <a:t>1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560432" y="1694180"/>
            <a:ext cx="629285" cy="840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905" algn="ctr">
              <a:lnSpc>
                <a:spcPts val="3810"/>
              </a:lnSpc>
              <a:spcBef>
                <a:spcPts val="90"/>
              </a:spcBef>
            </a:pPr>
            <a:r>
              <a:rPr sz="3200" b="1" spc="-50" dirty="0">
                <a:solidFill>
                  <a:srgbClr val="014864"/>
                </a:solidFill>
                <a:latin typeface="Trebuchet MS"/>
                <a:cs typeface="Trebuchet MS"/>
              </a:rPr>
              <a:t>H</a:t>
            </a:r>
            <a:endParaRPr sz="3200">
              <a:latin typeface="Trebuchet MS"/>
              <a:cs typeface="Trebuchet MS"/>
            </a:endParaRPr>
          </a:p>
          <a:p>
            <a:pPr algn="ctr">
              <a:lnSpc>
                <a:spcPts val="1290"/>
              </a:lnSpc>
            </a:pPr>
            <a:r>
              <a:rPr sz="1100" b="1" spc="-10" dirty="0">
                <a:solidFill>
                  <a:srgbClr val="014864"/>
                </a:solidFill>
                <a:latin typeface="Trebuchet MS"/>
                <a:cs typeface="Trebuchet MS"/>
              </a:rPr>
              <a:t>Hydrogen</a:t>
            </a:r>
            <a:endParaRPr sz="11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100" spc="-10" dirty="0">
                <a:solidFill>
                  <a:srgbClr val="014864"/>
                </a:solidFill>
                <a:latin typeface="Tahoma"/>
                <a:cs typeface="Tahoma"/>
              </a:rPr>
              <a:t>1.00794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243990" y="5902858"/>
            <a:ext cx="1142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~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500kW</a:t>
            </a:r>
            <a:r>
              <a:rPr sz="120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3MW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3148583" y="5879591"/>
            <a:ext cx="1652270" cy="289560"/>
            <a:chOff x="3148583" y="5879591"/>
            <a:chExt cx="1652270" cy="289560"/>
          </a:xfrm>
        </p:grpSpPr>
        <p:sp>
          <p:nvSpPr>
            <p:cNvPr id="75" name="object 75"/>
            <p:cNvSpPr/>
            <p:nvPr/>
          </p:nvSpPr>
          <p:spPr>
            <a:xfrm>
              <a:off x="3151631" y="5882639"/>
              <a:ext cx="1645920" cy="283210"/>
            </a:xfrm>
            <a:custGeom>
              <a:avLst/>
              <a:gdLst/>
              <a:ahLst/>
              <a:cxnLst/>
              <a:rect l="l" t="t" r="r" b="b"/>
              <a:pathLst>
                <a:path w="1645920" h="283210">
                  <a:moveTo>
                    <a:pt x="1598676" y="0"/>
                  </a:moveTo>
                  <a:lnTo>
                    <a:pt x="47243" y="0"/>
                  </a:lnTo>
                  <a:lnTo>
                    <a:pt x="28829" y="3708"/>
                  </a:lnTo>
                  <a:lnTo>
                    <a:pt x="13843" y="13817"/>
                  </a:lnTo>
                  <a:lnTo>
                    <a:pt x="3682" y="28816"/>
                  </a:lnTo>
                  <a:lnTo>
                    <a:pt x="0" y="47180"/>
                  </a:lnTo>
                  <a:lnTo>
                    <a:pt x="0" y="235902"/>
                  </a:lnTo>
                  <a:lnTo>
                    <a:pt x="3682" y="254266"/>
                  </a:lnTo>
                  <a:lnTo>
                    <a:pt x="13843" y="269265"/>
                  </a:lnTo>
                  <a:lnTo>
                    <a:pt x="28829" y="279374"/>
                  </a:lnTo>
                  <a:lnTo>
                    <a:pt x="47243" y="283083"/>
                  </a:lnTo>
                  <a:lnTo>
                    <a:pt x="1598676" y="283083"/>
                  </a:lnTo>
                  <a:lnTo>
                    <a:pt x="1617091" y="279374"/>
                  </a:lnTo>
                  <a:lnTo>
                    <a:pt x="1632077" y="269265"/>
                  </a:lnTo>
                  <a:lnTo>
                    <a:pt x="1642237" y="254266"/>
                  </a:lnTo>
                  <a:lnTo>
                    <a:pt x="1645920" y="235902"/>
                  </a:lnTo>
                  <a:lnTo>
                    <a:pt x="1645920" y="47180"/>
                  </a:lnTo>
                  <a:lnTo>
                    <a:pt x="1642237" y="28816"/>
                  </a:lnTo>
                  <a:lnTo>
                    <a:pt x="1632077" y="13817"/>
                  </a:lnTo>
                  <a:lnTo>
                    <a:pt x="1617091" y="3708"/>
                  </a:lnTo>
                  <a:lnTo>
                    <a:pt x="1598676" y="0"/>
                  </a:lnTo>
                  <a:close/>
                </a:path>
              </a:pathLst>
            </a:custGeom>
            <a:solidFill>
              <a:srgbClr val="B8C8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151631" y="5882639"/>
              <a:ext cx="1645920" cy="283210"/>
            </a:xfrm>
            <a:custGeom>
              <a:avLst/>
              <a:gdLst/>
              <a:ahLst/>
              <a:cxnLst/>
              <a:rect l="l" t="t" r="r" b="b"/>
              <a:pathLst>
                <a:path w="1645920" h="283210">
                  <a:moveTo>
                    <a:pt x="0" y="47180"/>
                  </a:moveTo>
                  <a:lnTo>
                    <a:pt x="3682" y="28816"/>
                  </a:lnTo>
                  <a:lnTo>
                    <a:pt x="13843" y="13817"/>
                  </a:lnTo>
                  <a:lnTo>
                    <a:pt x="28829" y="3708"/>
                  </a:lnTo>
                  <a:lnTo>
                    <a:pt x="47243" y="0"/>
                  </a:lnTo>
                  <a:lnTo>
                    <a:pt x="1598676" y="0"/>
                  </a:lnTo>
                  <a:lnTo>
                    <a:pt x="1617091" y="3708"/>
                  </a:lnTo>
                  <a:lnTo>
                    <a:pt x="1632077" y="13817"/>
                  </a:lnTo>
                  <a:lnTo>
                    <a:pt x="1642237" y="28816"/>
                  </a:lnTo>
                  <a:lnTo>
                    <a:pt x="1645920" y="47180"/>
                  </a:lnTo>
                  <a:lnTo>
                    <a:pt x="1645920" y="235902"/>
                  </a:lnTo>
                  <a:lnTo>
                    <a:pt x="1642237" y="254266"/>
                  </a:lnTo>
                  <a:lnTo>
                    <a:pt x="1632077" y="269265"/>
                  </a:lnTo>
                  <a:lnTo>
                    <a:pt x="1617091" y="279374"/>
                  </a:lnTo>
                  <a:lnTo>
                    <a:pt x="1598676" y="283083"/>
                  </a:lnTo>
                  <a:lnTo>
                    <a:pt x="47243" y="283083"/>
                  </a:lnTo>
                  <a:lnTo>
                    <a:pt x="28829" y="279374"/>
                  </a:lnTo>
                  <a:lnTo>
                    <a:pt x="13843" y="269265"/>
                  </a:lnTo>
                  <a:lnTo>
                    <a:pt x="3682" y="254266"/>
                  </a:lnTo>
                  <a:lnTo>
                    <a:pt x="0" y="235902"/>
                  </a:lnTo>
                  <a:lnTo>
                    <a:pt x="0" y="47180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3628135" y="5914745"/>
            <a:ext cx="6788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~</a:t>
            </a:r>
            <a:r>
              <a:rPr sz="1200" spc="3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&gt;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5MW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5282184" y="5882640"/>
            <a:ext cx="1652270" cy="286385"/>
            <a:chOff x="5282184" y="5882640"/>
            <a:chExt cx="1652270" cy="286385"/>
          </a:xfrm>
        </p:grpSpPr>
        <p:sp>
          <p:nvSpPr>
            <p:cNvPr id="79" name="object 79"/>
            <p:cNvSpPr/>
            <p:nvPr/>
          </p:nvSpPr>
          <p:spPr>
            <a:xfrm>
              <a:off x="5285232" y="5885688"/>
              <a:ext cx="1645920" cy="280035"/>
            </a:xfrm>
            <a:custGeom>
              <a:avLst/>
              <a:gdLst/>
              <a:ahLst/>
              <a:cxnLst/>
              <a:rect l="l" t="t" r="r" b="b"/>
              <a:pathLst>
                <a:path w="1645920" h="280035">
                  <a:moveTo>
                    <a:pt x="1598675" y="0"/>
                  </a:moveTo>
                  <a:lnTo>
                    <a:pt x="47243" y="0"/>
                  </a:lnTo>
                  <a:lnTo>
                    <a:pt x="28828" y="3670"/>
                  </a:lnTo>
                  <a:lnTo>
                    <a:pt x="13842" y="13665"/>
                  </a:lnTo>
                  <a:lnTo>
                    <a:pt x="3682" y="28498"/>
                  </a:lnTo>
                  <a:lnTo>
                    <a:pt x="0" y="46672"/>
                  </a:lnTo>
                  <a:lnTo>
                    <a:pt x="0" y="233362"/>
                  </a:lnTo>
                  <a:lnTo>
                    <a:pt x="3682" y="251523"/>
                  </a:lnTo>
                  <a:lnTo>
                    <a:pt x="13842" y="266369"/>
                  </a:lnTo>
                  <a:lnTo>
                    <a:pt x="28828" y="276364"/>
                  </a:lnTo>
                  <a:lnTo>
                    <a:pt x="47243" y="280035"/>
                  </a:lnTo>
                  <a:lnTo>
                    <a:pt x="1598675" y="280035"/>
                  </a:lnTo>
                  <a:lnTo>
                    <a:pt x="1617090" y="276364"/>
                  </a:lnTo>
                  <a:lnTo>
                    <a:pt x="1632076" y="266369"/>
                  </a:lnTo>
                  <a:lnTo>
                    <a:pt x="1642237" y="251523"/>
                  </a:lnTo>
                  <a:lnTo>
                    <a:pt x="1645919" y="233362"/>
                  </a:lnTo>
                  <a:lnTo>
                    <a:pt x="1645919" y="46672"/>
                  </a:lnTo>
                  <a:lnTo>
                    <a:pt x="1642237" y="28498"/>
                  </a:lnTo>
                  <a:lnTo>
                    <a:pt x="1632076" y="13665"/>
                  </a:lnTo>
                  <a:lnTo>
                    <a:pt x="1617090" y="3670"/>
                  </a:lnTo>
                  <a:lnTo>
                    <a:pt x="1598675" y="0"/>
                  </a:lnTo>
                  <a:close/>
                </a:path>
              </a:pathLst>
            </a:custGeom>
            <a:solidFill>
              <a:srgbClr val="B8C8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285232" y="5885688"/>
              <a:ext cx="1645920" cy="280035"/>
            </a:xfrm>
            <a:custGeom>
              <a:avLst/>
              <a:gdLst/>
              <a:ahLst/>
              <a:cxnLst/>
              <a:rect l="l" t="t" r="r" b="b"/>
              <a:pathLst>
                <a:path w="1645920" h="280035">
                  <a:moveTo>
                    <a:pt x="0" y="46672"/>
                  </a:moveTo>
                  <a:lnTo>
                    <a:pt x="3682" y="28498"/>
                  </a:lnTo>
                  <a:lnTo>
                    <a:pt x="13842" y="13665"/>
                  </a:lnTo>
                  <a:lnTo>
                    <a:pt x="28828" y="3670"/>
                  </a:lnTo>
                  <a:lnTo>
                    <a:pt x="47243" y="0"/>
                  </a:lnTo>
                  <a:lnTo>
                    <a:pt x="1598675" y="0"/>
                  </a:lnTo>
                  <a:lnTo>
                    <a:pt x="1617090" y="3670"/>
                  </a:lnTo>
                  <a:lnTo>
                    <a:pt x="1632076" y="13665"/>
                  </a:lnTo>
                  <a:lnTo>
                    <a:pt x="1642237" y="28498"/>
                  </a:lnTo>
                  <a:lnTo>
                    <a:pt x="1645919" y="46672"/>
                  </a:lnTo>
                  <a:lnTo>
                    <a:pt x="1645919" y="233362"/>
                  </a:lnTo>
                  <a:lnTo>
                    <a:pt x="1642237" y="251523"/>
                  </a:lnTo>
                  <a:lnTo>
                    <a:pt x="1632076" y="266369"/>
                  </a:lnTo>
                  <a:lnTo>
                    <a:pt x="1617090" y="276364"/>
                  </a:lnTo>
                  <a:lnTo>
                    <a:pt x="1598675" y="280035"/>
                  </a:lnTo>
                  <a:lnTo>
                    <a:pt x="47243" y="280035"/>
                  </a:lnTo>
                  <a:lnTo>
                    <a:pt x="28828" y="276364"/>
                  </a:lnTo>
                  <a:lnTo>
                    <a:pt x="13842" y="266369"/>
                  </a:lnTo>
                  <a:lnTo>
                    <a:pt x="3682" y="251523"/>
                  </a:lnTo>
                  <a:lnTo>
                    <a:pt x="0" y="233362"/>
                  </a:lnTo>
                  <a:lnTo>
                    <a:pt x="0" y="46672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5762625" y="5916574"/>
            <a:ext cx="6794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~</a:t>
            </a:r>
            <a:r>
              <a:rPr sz="1200" spc="3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&gt;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5MW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7412735" y="5882640"/>
            <a:ext cx="1652270" cy="289560"/>
            <a:chOff x="7412735" y="5882640"/>
            <a:chExt cx="1652270" cy="289560"/>
          </a:xfrm>
        </p:grpSpPr>
        <p:sp>
          <p:nvSpPr>
            <p:cNvPr id="83" name="object 83"/>
            <p:cNvSpPr/>
            <p:nvPr/>
          </p:nvSpPr>
          <p:spPr>
            <a:xfrm>
              <a:off x="7415783" y="5885688"/>
              <a:ext cx="1645920" cy="283210"/>
            </a:xfrm>
            <a:custGeom>
              <a:avLst/>
              <a:gdLst/>
              <a:ahLst/>
              <a:cxnLst/>
              <a:rect l="l" t="t" r="r" b="b"/>
              <a:pathLst>
                <a:path w="1645920" h="283210">
                  <a:moveTo>
                    <a:pt x="1598676" y="0"/>
                  </a:moveTo>
                  <a:lnTo>
                    <a:pt x="47244" y="0"/>
                  </a:lnTo>
                  <a:lnTo>
                    <a:pt x="28829" y="3708"/>
                  </a:lnTo>
                  <a:lnTo>
                    <a:pt x="13843" y="13817"/>
                  </a:lnTo>
                  <a:lnTo>
                    <a:pt x="3683" y="28816"/>
                  </a:lnTo>
                  <a:lnTo>
                    <a:pt x="0" y="47180"/>
                  </a:lnTo>
                  <a:lnTo>
                    <a:pt x="0" y="235902"/>
                  </a:lnTo>
                  <a:lnTo>
                    <a:pt x="3683" y="254266"/>
                  </a:lnTo>
                  <a:lnTo>
                    <a:pt x="13843" y="269265"/>
                  </a:lnTo>
                  <a:lnTo>
                    <a:pt x="28829" y="279374"/>
                  </a:lnTo>
                  <a:lnTo>
                    <a:pt x="47244" y="283083"/>
                  </a:lnTo>
                  <a:lnTo>
                    <a:pt x="1598676" y="283083"/>
                  </a:lnTo>
                  <a:lnTo>
                    <a:pt x="1617091" y="279374"/>
                  </a:lnTo>
                  <a:lnTo>
                    <a:pt x="1632077" y="269265"/>
                  </a:lnTo>
                  <a:lnTo>
                    <a:pt x="1642237" y="254266"/>
                  </a:lnTo>
                  <a:lnTo>
                    <a:pt x="1645920" y="235902"/>
                  </a:lnTo>
                  <a:lnTo>
                    <a:pt x="1645920" y="47180"/>
                  </a:lnTo>
                  <a:lnTo>
                    <a:pt x="1642237" y="28816"/>
                  </a:lnTo>
                  <a:lnTo>
                    <a:pt x="1632077" y="13817"/>
                  </a:lnTo>
                  <a:lnTo>
                    <a:pt x="1617091" y="3708"/>
                  </a:lnTo>
                  <a:lnTo>
                    <a:pt x="1598676" y="0"/>
                  </a:lnTo>
                  <a:close/>
                </a:path>
              </a:pathLst>
            </a:custGeom>
            <a:solidFill>
              <a:srgbClr val="B8C8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415783" y="5885688"/>
              <a:ext cx="1645920" cy="283210"/>
            </a:xfrm>
            <a:custGeom>
              <a:avLst/>
              <a:gdLst/>
              <a:ahLst/>
              <a:cxnLst/>
              <a:rect l="l" t="t" r="r" b="b"/>
              <a:pathLst>
                <a:path w="1645920" h="283210">
                  <a:moveTo>
                    <a:pt x="0" y="47180"/>
                  </a:moveTo>
                  <a:lnTo>
                    <a:pt x="3683" y="28816"/>
                  </a:lnTo>
                  <a:lnTo>
                    <a:pt x="13843" y="13817"/>
                  </a:lnTo>
                  <a:lnTo>
                    <a:pt x="28829" y="3708"/>
                  </a:lnTo>
                  <a:lnTo>
                    <a:pt x="47244" y="0"/>
                  </a:lnTo>
                  <a:lnTo>
                    <a:pt x="1598676" y="0"/>
                  </a:lnTo>
                  <a:lnTo>
                    <a:pt x="1617091" y="3708"/>
                  </a:lnTo>
                  <a:lnTo>
                    <a:pt x="1632077" y="13817"/>
                  </a:lnTo>
                  <a:lnTo>
                    <a:pt x="1642237" y="28816"/>
                  </a:lnTo>
                  <a:lnTo>
                    <a:pt x="1645920" y="47180"/>
                  </a:lnTo>
                  <a:lnTo>
                    <a:pt x="1645920" y="235902"/>
                  </a:lnTo>
                  <a:lnTo>
                    <a:pt x="1642237" y="254266"/>
                  </a:lnTo>
                  <a:lnTo>
                    <a:pt x="1632077" y="269265"/>
                  </a:lnTo>
                  <a:lnTo>
                    <a:pt x="1617091" y="279374"/>
                  </a:lnTo>
                  <a:lnTo>
                    <a:pt x="1598676" y="283083"/>
                  </a:lnTo>
                  <a:lnTo>
                    <a:pt x="47244" y="283083"/>
                  </a:lnTo>
                  <a:lnTo>
                    <a:pt x="28829" y="279374"/>
                  </a:lnTo>
                  <a:lnTo>
                    <a:pt x="13843" y="269265"/>
                  </a:lnTo>
                  <a:lnTo>
                    <a:pt x="3683" y="254266"/>
                  </a:lnTo>
                  <a:lnTo>
                    <a:pt x="0" y="235902"/>
                  </a:lnTo>
                  <a:lnTo>
                    <a:pt x="0" y="47180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7858125" y="5918403"/>
            <a:ext cx="751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~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&gt;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500kW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9546335" y="5867400"/>
            <a:ext cx="1649095" cy="289560"/>
            <a:chOff x="9546335" y="5867400"/>
            <a:chExt cx="1649095" cy="289560"/>
          </a:xfrm>
        </p:grpSpPr>
        <p:sp>
          <p:nvSpPr>
            <p:cNvPr id="87" name="object 87"/>
            <p:cNvSpPr/>
            <p:nvPr/>
          </p:nvSpPr>
          <p:spPr>
            <a:xfrm>
              <a:off x="9549383" y="5870447"/>
              <a:ext cx="1643380" cy="283210"/>
            </a:xfrm>
            <a:custGeom>
              <a:avLst/>
              <a:gdLst/>
              <a:ahLst/>
              <a:cxnLst/>
              <a:rect l="l" t="t" r="r" b="b"/>
              <a:pathLst>
                <a:path w="1643379" h="283210">
                  <a:moveTo>
                    <a:pt x="1595755" y="0"/>
                  </a:moveTo>
                  <a:lnTo>
                    <a:pt x="47117" y="0"/>
                  </a:lnTo>
                  <a:lnTo>
                    <a:pt x="28829" y="3708"/>
                  </a:lnTo>
                  <a:lnTo>
                    <a:pt x="13843" y="13817"/>
                  </a:lnTo>
                  <a:lnTo>
                    <a:pt x="3683" y="28816"/>
                  </a:lnTo>
                  <a:lnTo>
                    <a:pt x="0" y="47180"/>
                  </a:lnTo>
                  <a:lnTo>
                    <a:pt x="0" y="235902"/>
                  </a:lnTo>
                  <a:lnTo>
                    <a:pt x="3683" y="254266"/>
                  </a:lnTo>
                  <a:lnTo>
                    <a:pt x="13843" y="269265"/>
                  </a:lnTo>
                  <a:lnTo>
                    <a:pt x="28829" y="279374"/>
                  </a:lnTo>
                  <a:lnTo>
                    <a:pt x="47117" y="283082"/>
                  </a:lnTo>
                  <a:lnTo>
                    <a:pt x="1595755" y="283082"/>
                  </a:lnTo>
                  <a:lnTo>
                    <a:pt x="1614043" y="279374"/>
                  </a:lnTo>
                  <a:lnTo>
                    <a:pt x="1629029" y="269265"/>
                  </a:lnTo>
                  <a:lnTo>
                    <a:pt x="1639189" y="254266"/>
                  </a:lnTo>
                  <a:lnTo>
                    <a:pt x="1642872" y="235902"/>
                  </a:lnTo>
                  <a:lnTo>
                    <a:pt x="1642872" y="47180"/>
                  </a:lnTo>
                  <a:lnTo>
                    <a:pt x="1639189" y="28816"/>
                  </a:lnTo>
                  <a:lnTo>
                    <a:pt x="1629029" y="13817"/>
                  </a:lnTo>
                  <a:lnTo>
                    <a:pt x="1614043" y="3708"/>
                  </a:lnTo>
                  <a:lnTo>
                    <a:pt x="1595755" y="0"/>
                  </a:lnTo>
                  <a:close/>
                </a:path>
              </a:pathLst>
            </a:custGeom>
            <a:solidFill>
              <a:srgbClr val="B8C8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9549383" y="5870447"/>
              <a:ext cx="1643380" cy="283210"/>
            </a:xfrm>
            <a:custGeom>
              <a:avLst/>
              <a:gdLst/>
              <a:ahLst/>
              <a:cxnLst/>
              <a:rect l="l" t="t" r="r" b="b"/>
              <a:pathLst>
                <a:path w="1643379" h="283210">
                  <a:moveTo>
                    <a:pt x="0" y="47180"/>
                  </a:moveTo>
                  <a:lnTo>
                    <a:pt x="3683" y="28816"/>
                  </a:lnTo>
                  <a:lnTo>
                    <a:pt x="13843" y="13817"/>
                  </a:lnTo>
                  <a:lnTo>
                    <a:pt x="28829" y="3708"/>
                  </a:lnTo>
                  <a:lnTo>
                    <a:pt x="47117" y="0"/>
                  </a:lnTo>
                  <a:lnTo>
                    <a:pt x="1595755" y="0"/>
                  </a:lnTo>
                  <a:lnTo>
                    <a:pt x="1614043" y="3708"/>
                  </a:lnTo>
                  <a:lnTo>
                    <a:pt x="1629029" y="13817"/>
                  </a:lnTo>
                  <a:lnTo>
                    <a:pt x="1639189" y="28816"/>
                  </a:lnTo>
                  <a:lnTo>
                    <a:pt x="1642872" y="47180"/>
                  </a:lnTo>
                  <a:lnTo>
                    <a:pt x="1642872" y="235902"/>
                  </a:lnTo>
                  <a:lnTo>
                    <a:pt x="1639189" y="254266"/>
                  </a:lnTo>
                  <a:lnTo>
                    <a:pt x="1629029" y="269265"/>
                  </a:lnTo>
                  <a:lnTo>
                    <a:pt x="1614043" y="279374"/>
                  </a:lnTo>
                  <a:lnTo>
                    <a:pt x="1595755" y="283082"/>
                  </a:lnTo>
                  <a:lnTo>
                    <a:pt x="47117" y="283082"/>
                  </a:lnTo>
                  <a:lnTo>
                    <a:pt x="28829" y="279374"/>
                  </a:lnTo>
                  <a:lnTo>
                    <a:pt x="13843" y="269265"/>
                  </a:lnTo>
                  <a:lnTo>
                    <a:pt x="3683" y="254266"/>
                  </a:lnTo>
                  <a:lnTo>
                    <a:pt x="0" y="235902"/>
                  </a:lnTo>
                  <a:lnTo>
                    <a:pt x="0" y="47180"/>
                  </a:lnTo>
                  <a:close/>
                </a:path>
              </a:pathLst>
            </a:custGeom>
            <a:ln w="6095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10006710" y="5902858"/>
            <a:ext cx="7181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~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&gt;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20MW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1" name="object 9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DF4C93EB-E626-B41D-AF15-C90A34D520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439" y="115721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object 13">
            <a:extLst>
              <a:ext uri="{FF2B5EF4-FFF2-40B4-BE49-F238E27FC236}">
                <a16:creationId xmlns:a16="http://schemas.microsoft.com/office/drawing/2014/main" id="{7F0B78D8-2613-EAF2-7B40-9C056F68FFC5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536" y="944880"/>
            <a:ext cx="1648100" cy="522122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68680" y="944880"/>
            <a:ext cx="10841990" cy="5221605"/>
            <a:chOff x="868680" y="944880"/>
            <a:chExt cx="10841990" cy="52216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24482" y="944880"/>
              <a:ext cx="1585933" cy="5221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80" y="2383536"/>
              <a:ext cx="3669792" cy="34258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99608" y="2383536"/>
              <a:ext cx="2029078" cy="13237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98084" y="4486656"/>
              <a:ext cx="2030603" cy="132271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85887" y="4486656"/>
              <a:ext cx="2033016" cy="132271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76231" y="4486656"/>
              <a:ext cx="1325752" cy="132271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423" rIns="0" bIns="0" rtlCol="0">
            <a:spAutoFit/>
          </a:bodyPr>
          <a:lstStyle/>
          <a:p>
            <a:pPr marL="279400">
              <a:lnSpc>
                <a:spcPct val="100000"/>
              </a:lnSpc>
              <a:spcBef>
                <a:spcPts val="105"/>
              </a:spcBef>
            </a:pPr>
            <a:r>
              <a:rPr dirty="0"/>
              <a:t>BESS</a:t>
            </a:r>
            <a:r>
              <a:rPr spc="-175" dirty="0"/>
              <a:t> </a:t>
            </a:r>
            <a:r>
              <a:rPr spc="-20" dirty="0"/>
              <a:t>FUNCTION</a:t>
            </a:r>
            <a:r>
              <a:rPr spc="-100" dirty="0"/>
              <a:t> </a:t>
            </a:r>
            <a:r>
              <a:rPr spc="-10" dirty="0"/>
              <a:t>DIAGRAM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648445" y="1108822"/>
            <a:ext cx="2950210" cy="14458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61290" indent="-148590">
              <a:lnSpc>
                <a:spcPct val="100000"/>
              </a:lnSpc>
              <a:spcBef>
                <a:spcPts val="480"/>
              </a:spcBef>
              <a:buClr>
                <a:srgbClr val="E21E25"/>
              </a:buClr>
              <a:buFont typeface="MS Gothic"/>
              <a:buChar char="◗"/>
              <a:tabLst>
                <a:tab pos="161290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HVAC:</a:t>
            </a:r>
            <a:r>
              <a:rPr sz="1000" spc="20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Heating</a:t>
            </a:r>
            <a:r>
              <a:rPr sz="1000" spc="-9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Ventilation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Air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Conditioning</a:t>
            </a:r>
            <a:endParaRPr sz="1000">
              <a:latin typeface="Arial MT"/>
              <a:cs typeface="Arial MT"/>
            </a:endParaRPr>
          </a:p>
          <a:p>
            <a:pPr marL="161925" indent="-149225">
              <a:lnSpc>
                <a:spcPct val="100000"/>
              </a:lnSpc>
              <a:spcBef>
                <a:spcPts val="380"/>
              </a:spcBef>
              <a:buClr>
                <a:srgbClr val="E21E25"/>
              </a:buClr>
              <a:buFont typeface="MS Gothic"/>
              <a:buChar char="◗"/>
              <a:tabLst>
                <a:tab pos="16192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UPS:</a:t>
            </a:r>
            <a:r>
              <a:rPr sz="1000" spc="-5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Uninterruptible</a:t>
            </a:r>
            <a:r>
              <a:rPr sz="1000" spc="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-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Supply</a:t>
            </a:r>
            <a:endParaRPr sz="1000">
              <a:latin typeface="Arial MT"/>
              <a:cs typeface="Arial MT"/>
            </a:endParaRPr>
          </a:p>
          <a:p>
            <a:pPr marL="161290" indent="-148590">
              <a:lnSpc>
                <a:spcPct val="100000"/>
              </a:lnSpc>
              <a:spcBef>
                <a:spcPts val="409"/>
              </a:spcBef>
              <a:buClr>
                <a:srgbClr val="E21E25"/>
              </a:buClr>
              <a:buFont typeface="MS Gothic"/>
              <a:buChar char="◗"/>
              <a:tabLst>
                <a:tab pos="161290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FSS:</a:t>
            </a:r>
            <a:r>
              <a:rPr sz="1000" spc="-5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Fire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Suppression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System</a:t>
            </a:r>
            <a:endParaRPr sz="1000">
              <a:latin typeface="Arial MT"/>
              <a:cs typeface="Arial MT"/>
            </a:endParaRPr>
          </a:p>
          <a:p>
            <a:pPr marL="161290" indent="-148590">
              <a:lnSpc>
                <a:spcPct val="100000"/>
              </a:lnSpc>
              <a:spcBef>
                <a:spcPts val="409"/>
              </a:spcBef>
              <a:buClr>
                <a:srgbClr val="E21E25"/>
              </a:buClr>
              <a:buFont typeface="MS Gothic"/>
              <a:buChar char="◗"/>
              <a:tabLst>
                <a:tab pos="161290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BMS:</a:t>
            </a:r>
            <a:r>
              <a:rPr sz="1000" spc="-2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Battery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Management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System</a:t>
            </a:r>
            <a:endParaRPr sz="1000">
              <a:latin typeface="Arial MT"/>
              <a:cs typeface="Arial MT"/>
            </a:endParaRPr>
          </a:p>
          <a:p>
            <a:pPr marL="161925" indent="-149225">
              <a:lnSpc>
                <a:spcPct val="100000"/>
              </a:lnSpc>
              <a:spcBef>
                <a:spcPts val="385"/>
              </a:spcBef>
              <a:buClr>
                <a:srgbClr val="E21E25"/>
              </a:buClr>
              <a:buFont typeface="MS Gothic"/>
              <a:buChar char="◗"/>
              <a:tabLst>
                <a:tab pos="16192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BCP:</a:t>
            </a:r>
            <a:r>
              <a:rPr sz="1000" spc="-4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Battery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Control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Panel</a:t>
            </a:r>
            <a:endParaRPr sz="1000">
              <a:latin typeface="Arial MT"/>
              <a:cs typeface="Arial MT"/>
            </a:endParaRPr>
          </a:p>
          <a:p>
            <a:pPr marL="161290" indent="-148590">
              <a:lnSpc>
                <a:spcPct val="100000"/>
              </a:lnSpc>
              <a:spcBef>
                <a:spcPts val="409"/>
              </a:spcBef>
              <a:buClr>
                <a:srgbClr val="E21E25"/>
              </a:buClr>
              <a:buFont typeface="MS Gothic"/>
              <a:buChar char="◗"/>
              <a:tabLst>
                <a:tab pos="161290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EMS:</a:t>
            </a:r>
            <a:r>
              <a:rPr sz="1000" spc="-3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Energy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management</a:t>
            </a:r>
            <a:r>
              <a:rPr sz="1000" spc="-114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system</a:t>
            </a:r>
            <a:endParaRPr sz="1000">
              <a:latin typeface="Arial MT"/>
              <a:cs typeface="Arial MT"/>
            </a:endParaRPr>
          </a:p>
          <a:p>
            <a:pPr marL="161290" indent="-148590">
              <a:lnSpc>
                <a:spcPct val="100000"/>
              </a:lnSpc>
              <a:spcBef>
                <a:spcPts val="405"/>
              </a:spcBef>
              <a:buClr>
                <a:srgbClr val="E21E25"/>
              </a:buClr>
              <a:buFont typeface="MS Gothic"/>
              <a:buChar char="◗"/>
              <a:tabLst>
                <a:tab pos="161290" algn="l"/>
              </a:tabLst>
            </a:pP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SCADA:</a:t>
            </a:r>
            <a:r>
              <a:rPr sz="1000" spc="-5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Supervisory</a:t>
            </a:r>
            <a:r>
              <a:rPr sz="1000" spc="-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Control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Data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Acquisition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65505" y="2380360"/>
            <a:ext cx="10440035" cy="3383279"/>
            <a:chOff x="865505" y="2380360"/>
            <a:chExt cx="10440035" cy="3383279"/>
          </a:xfrm>
        </p:grpSpPr>
        <p:sp>
          <p:nvSpPr>
            <p:cNvPr id="13" name="object 13"/>
            <p:cNvSpPr/>
            <p:nvPr/>
          </p:nvSpPr>
          <p:spPr>
            <a:xfrm>
              <a:off x="868680" y="2383535"/>
              <a:ext cx="10433685" cy="3376929"/>
            </a:xfrm>
            <a:custGeom>
              <a:avLst/>
              <a:gdLst/>
              <a:ahLst/>
              <a:cxnLst/>
              <a:rect l="l" t="t" r="r" b="b"/>
              <a:pathLst>
                <a:path w="10433685" h="3376929">
                  <a:moveTo>
                    <a:pt x="0" y="562863"/>
                  </a:moveTo>
                  <a:lnTo>
                    <a:pt x="2070" y="514223"/>
                  </a:lnTo>
                  <a:lnTo>
                    <a:pt x="8153" y="466851"/>
                  </a:lnTo>
                  <a:lnTo>
                    <a:pt x="18084" y="420750"/>
                  </a:lnTo>
                  <a:lnTo>
                    <a:pt x="31699" y="376174"/>
                  </a:lnTo>
                  <a:lnTo>
                    <a:pt x="48831" y="333121"/>
                  </a:lnTo>
                  <a:lnTo>
                    <a:pt x="69303" y="291973"/>
                  </a:lnTo>
                  <a:lnTo>
                    <a:pt x="92951" y="252856"/>
                  </a:lnTo>
                  <a:lnTo>
                    <a:pt x="119595" y="215900"/>
                  </a:lnTo>
                  <a:lnTo>
                    <a:pt x="149085" y="181228"/>
                  </a:lnTo>
                  <a:lnTo>
                    <a:pt x="181241" y="149098"/>
                  </a:lnTo>
                  <a:lnTo>
                    <a:pt x="215887" y="119634"/>
                  </a:lnTo>
                  <a:lnTo>
                    <a:pt x="252869" y="92963"/>
                  </a:lnTo>
                  <a:lnTo>
                    <a:pt x="292023" y="69341"/>
                  </a:lnTo>
                  <a:lnTo>
                    <a:pt x="333159" y="48767"/>
                  </a:lnTo>
                  <a:lnTo>
                    <a:pt x="376110" y="31750"/>
                  </a:lnTo>
                  <a:lnTo>
                    <a:pt x="420750" y="18034"/>
                  </a:lnTo>
                  <a:lnTo>
                    <a:pt x="466851" y="8127"/>
                  </a:lnTo>
                  <a:lnTo>
                    <a:pt x="514222" y="2031"/>
                  </a:lnTo>
                  <a:lnTo>
                    <a:pt x="562736" y="0"/>
                  </a:lnTo>
                  <a:lnTo>
                    <a:pt x="3106547" y="0"/>
                  </a:lnTo>
                  <a:lnTo>
                    <a:pt x="3155060" y="2031"/>
                  </a:lnTo>
                  <a:lnTo>
                    <a:pt x="3202432" y="8127"/>
                  </a:lnTo>
                  <a:lnTo>
                    <a:pt x="3248533" y="18034"/>
                  </a:lnTo>
                  <a:lnTo>
                    <a:pt x="3293109" y="31750"/>
                  </a:lnTo>
                  <a:lnTo>
                    <a:pt x="3336162" y="48767"/>
                  </a:lnTo>
                  <a:lnTo>
                    <a:pt x="3377310" y="69341"/>
                  </a:lnTo>
                  <a:lnTo>
                    <a:pt x="3416427" y="92963"/>
                  </a:lnTo>
                  <a:lnTo>
                    <a:pt x="3453383" y="119634"/>
                  </a:lnTo>
                  <a:lnTo>
                    <a:pt x="3488054" y="149098"/>
                  </a:lnTo>
                  <a:lnTo>
                    <a:pt x="3520185" y="181228"/>
                  </a:lnTo>
                  <a:lnTo>
                    <a:pt x="3549650" y="215900"/>
                  </a:lnTo>
                  <a:lnTo>
                    <a:pt x="3576320" y="252856"/>
                  </a:lnTo>
                  <a:lnTo>
                    <a:pt x="3599942" y="291973"/>
                  </a:lnTo>
                  <a:lnTo>
                    <a:pt x="3620516" y="333121"/>
                  </a:lnTo>
                  <a:lnTo>
                    <a:pt x="3637533" y="376174"/>
                  </a:lnTo>
                  <a:lnTo>
                    <a:pt x="3651250" y="420750"/>
                  </a:lnTo>
                  <a:lnTo>
                    <a:pt x="3661155" y="466851"/>
                  </a:lnTo>
                  <a:lnTo>
                    <a:pt x="3667252" y="514223"/>
                  </a:lnTo>
                  <a:lnTo>
                    <a:pt x="3669283" y="562863"/>
                  </a:lnTo>
                  <a:lnTo>
                    <a:pt x="3669283" y="2813939"/>
                  </a:lnTo>
                  <a:lnTo>
                    <a:pt x="3667252" y="2862579"/>
                  </a:lnTo>
                  <a:lnTo>
                    <a:pt x="3661155" y="2909951"/>
                  </a:lnTo>
                  <a:lnTo>
                    <a:pt x="3651250" y="2956052"/>
                  </a:lnTo>
                  <a:lnTo>
                    <a:pt x="3637533" y="3000629"/>
                  </a:lnTo>
                  <a:lnTo>
                    <a:pt x="3620516" y="3043682"/>
                  </a:lnTo>
                  <a:lnTo>
                    <a:pt x="3599942" y="3084829"/>
                  </a:lnTo>
                  <a:lnTo>
                    <a:pt x="3576320" y="3123946"/>
                  </a:lnTo>
                  <a:lnTo>
                    <a:pt x="3549650" y="3160903"/>
                  </a:lnTo>
                  <a:lnTo>
                    <a:pt x="3520185" y="3195574"/>
                  </a:lnTo>
                  <a:lnTo>
                    <a:pt x="3488054" y="3227717"/>
                  </a:lnTo>
                  <a:lnTo>
                    <a:pt x="3453383" y="3257207"/>
                  </a:lnTo>
                  <a:lnTo>
                    <a:pt x="3416427" y="3283851"/>
                  </a:lnTo>
                  <a:lnTo>
                    <a:pt x="3377310" y="3307499"/>
                  </a:lnTo>
                  <a:lnTo>
                    <a:pt x="3336162" y="3327971"/>
                  </a:lnTo>
                  <a:lnTo>
                    <a:pt x="3293109" y="3345103"/>
                  </a:lnTo>
                  <a:lnTo>
                    <a:pt x="3248533" y="3358718"/>
                  </a:lnTo>
                  <a:lnTo>
                    <a:pt x="3202432" y="3368649"/>
                  </a:lnTo>
                  <a:lnTo>
                    <a:pt x="3155060" y="3374732"/>
                  </a:lnTo>
                  <a:lnTo>
                    <a:pt x="3106547" y="3376803"/>
                  </a:lnTo>
                  <a:lnTo>
                    <a:pt x="562736" y="3376803"/>
                  </a:lnTo>
                  <a:lnTo>
                    <a:pt x="514222" y="3374732"/>
                  </a:lnTo>
                  <a:lnTo>
                    <a:pt x="466851" y="3368649"/>
                  </a:lnTo>
                  <a:lnTo>
                    <a:pt x="420750" y="3358718"/>
                  </a:lnTo>
                  <a:lnTo>
                    <a:pt x="376110" y="3345103"/>
                  </a:lnTo>
                  <a:lnTo>
                    <a:pt x="333159" y="3327971"/>
                  </a:lnTo>
                  <a:lnTo>
                    <a:pt x="292023" y="3307499"/>
                  </a:lnTo>
                  <a:lnTo>
                    <a:pt x="252869" y="3283851"/>
                  </a:lnTo>
                  <a:lnTo>
                    <a:pt x="215887" y="3257207"/>
                  </a:lnTo>
                  <a:lnTo>
                    <a:pt x="181241" y="3227717"/>
                  </a:lnTo>
                  <a:lnTo>
                    <a:pt x="149085" y="3195574"/>
                  </a:lnTo>
                  <a:lnTo>
                    <a:pt x="119595" y="3160903"/>
                  </a:lnTo>
                  <a:lnTo>
                    <a:pt x="92951" y="3123946"/>
                  </a:lnTo>
                  <a:lnTo>
                    <a:pt x="69303" y="3084829"/>
                  </a:lnTo>
                  <a:lnTo>
                    <a:pt x="48831" y="3043682"/>
                  </a:lnTo>
                  <a:lnTo>
                    <a:pt x="31699" y="3000629"/>
                  </a:lnTo>
                  <a:lnTo>
                    <a:pt x="18084" y="2956052"/>
                  </a:lnTo>
                  <a:lnTo>
                    <a:pt x="8153" y="2909951"/>
                  </a:lnTo>
                  <a:lnTo>
                    <a:pt x="2070" y="2862579"/>
                  </a:lnTo>
                  <a:lnTo>
                    <a:pt x="0" y="2813939"/>
                  </a:lnTo>
                  <a:lnTo>
                    <a:pt x="0" y="562863"/>
                  </a:lnTo>
                  <a:close/>
                </a:path>
                <a:path w="10433685" h="3376929">
                  <a:moveTo>
                    <a:pt x="6159627" y="212216"/>
                  </a:moveTo>
                  <a:lnTo>
                    <a:pt x="6154039" y="163575"/>
                  </a:lnTo>
                  <a:lnTo>
                    <a:pt x="6138037" y="118872"/>
                  </a:lnTo>
                  <a:lnTo>
                    <a:pt x="6113018" y="79501"/>
                  </a:lnTo>
                  <a:lnTo>
                    <a:pt x="6080125" y="46609"/>
                  </a:lnTo>
                  <a:lnTo>
                    <a:pt x="6040755" y="21589"/>
                  </a:lnTo>
                  <a:lnTo>
                    <a:pt x="5996178" y="5587"/>
                  </a:lnTo>
                  <a:lnTo>
                    <a:pt x="5947537" y="0"/>
                  </a:lnTo>
                  <a:lnTo>
                    <a:pt x="4345178" y="0"/>
                  </a:lnTo>
                  <a:lnTo>
                    <a:pt x="4296536" y="5587"/>
                  </a:lnTo>
                  <a:lnTo>
                    <a:pt x="4251959" y="21589"/>
                  </a:lnTo>
                  <a:lnTo>
                    <a:pt x="4212590" y="46609"/>
                  </a:lnTo>
                  <a:lnTo>
                    <a:pt x="4179697" y="79501"/>
                  </a:lnTo>
                  <a:lnTo>
                    <a:pt x="4154678" y="118872"/>
                  </a:lnTo>
                  <a:lnTo>
                    <a:pt x="4138676" y="163575"/>
                  </a:lnTo>
                  <a:lnTo>
                    <a:pt x="4133087" y="212216"/>
                  </a:lnTo>
                  <a:lnTo>
                    <a:pt x="4133087" y="1061339"/>
                  </a:lnTo>
                  <a:lnTo>
                    <a:pt x="4138676" y="1110106"/>
                  </a:lnTo>
                  <a:lnTo>
                    <a:pt x="4154678" y="1154811"/>
                  </a:lnTo>
                  <a:lnTo>
                    <a:pt x="4179697" y="1194180"/>
                  </a:lnTo>
                  <a:lnTo>
                    <a:pt x="4212590" y="1227074"/>
                  </a:lnTo>
                  <a:lnTo>
                    <a:pt x="4251959" y="1252093"/>
                  </a:lnTo>
                  <a:lnTo>
                    <a:pt x="4296536" y="1268095"/>
                  </a:lnTo>
                  <a:lnTo>
                    <a:pt x="4345178" y="1273683"/>
                  </a:lnTo>
                  <a:lnTo>
                    <a:pt x="5947537" y="1273683"/>
                  </a:lnTo>
                  <a:lnTo>
                    <a:pt x="5996178" y="1268095"/>
                  </a:lnTo>
                  <a:lnTo>
                    <a:pt x="6040755" y="1252093"/>
                  </a:lnTo>
                  <a:lnTo>
                    <a:pt x="6080125" y="1227074"/>
                  </a:lnTo>
                  <a:lnTo>
                    <a:pt x="6113018" y="1194180"/>
                  </a:lnTo>
                  <a:lnTo>
                    <a:pt x="6138037" y="1154811"/>
                  </a:lnTo>
                  <a:lnTo>
                    <a:pt x="6154039" y="1110106"/>
                  </a:lnTo>
                  <a:lnTo>
                    <a:pt x="6159627" y="1061339"/>
                  </a:lnTo>
                  <a:lnTo>
                    <a:pt x="6159627" y="212216"/>
                  </a:lnTo>
                  <a:close/>
                </a:path>
                <a:path w="10433685" h="3376929">
                  <a:moveTo>
                    <a:pt x="4130040" y="2315337"/>
                  </a:moveTo>
                  <a:lnTo>
                    <a:pt x="4135628" y="2266696"/>
                  </a:lnTo>
                  <a:lnTo>
                    <a:pt x="4151629" y="2221991"/>
                  </a:lnTo>
                  <a:lnTo>
                    <a:pt x="4176649" y="2182622"/>
                  </a:lnTo>
                  <a:lnTo>
                    <a:pt x="4209542" y="2149729"/>
                  </a:lnTo>
                  <a:lnTo>
                    <a:pt x="4249039" y="2124710"/>
                  </a:lnTo>
                  <a:lnTo>
                    <a:pt x="4293743" y="2108708"/>
                  </a:lnTo>
                  <a:lnTo>
                    <a:pt x="4342383" y="2103120"/>
                  </a:lnTo>
                  <a:lnTo>
                    <a:pt x="5947537" y="2103120"/>
                  </a:lnTo>
                  <a:lnTo>
                    <a:pt x="5996178" y="2108708"/>
                  </a:lnTo>
                  <a:lnTo>
                    <a:pt x="6040882" y="2124710"/>
                  </a:lnTo>
                  <a:lnTo>
                    <a:pt x="6080379" y="2149729"/>
                  </a:lnTo>
                  <a:lnTo>
                    <a:pt x="6113272" y="2182622"/>
                  </a:lnTo>
                  <a:lnTo>
                    <a:pt x="6138291" y="2221991"/>
                  </a:lnTo>
                  <a:lnTo>
                    <a:pt x="6154293" y="2266696"/>
                  </a:lnTo>
                  <a:lnTo>
                    <a:pt x="6159881" y="2315337"/>
                  </a:lnTo>
                  <a:lnTo>
                    <a:pt x="6159881" y="3164459"/>
                  </a:lnTo>
                  <a:lnTo>
                    <a:pt x="6154293" y="3213188"/>
                  </a:lnTo>
                  <a:lnTo>
                    <a:pt x="6138291" y="3257867"/>
                  </a:lnTo>
                  <a:lnTo>
                    <a:pt x="6113272" y="3297288"/>
                  </a:lnTo>
                  <a:lnTo>
                    <a:pt x="6080379" y="3330168"/>
                  </a:lnTo>
                  <a:lnTo>
                    <a:pt x="6040882" y="3355225"/>
                  </a:lnTo>
                  <a:lnTo>
                    <a:pt x="5996178" y="3371189"/>
                  </a:lnTo>
                  <a:lnTo>
                    <a:pt x="5947537" y="3376803"/>
                  </a:lnTo>
                  <a:lnTo>
                    <a:pt x="4342383" y="3376803"/>
                  </a:lnTo>
                  <a:lnTo>
                    <a:pt x="4293743" y="3371189"/>
                  </a:lnTo>
                  <a:lnTo>
                    <a:pt x="4249039" y="3355225"/>
                  </a:lnTo>
                  <a:lnTo>
                    <a:pt x="4209542" y="3330168"/>
                  </a:lnTo>
                  <a:lnTo>
                    <a:pt x="4176649" y="3297288"/>
                  </a:lnTo>
                  <a:lnTo>
                    <a:pt x="4151629" y="3257867"/>
                  </a:lnTo>
                  <a:lnTo>
                    <a:pt x="4135628" y="3213188"/>
                  </a:lnTo>
                  <a:lnTo>
                    <a:pt x="4130040" y="3164459"/>
                  </a:lnTo>
                  <a:lnTo>
                    <a:pt x="4130040" y="2315337"/>
                  </a:lnTo>
                  <a:close/>
                </a:path>
                <a:path w="10433685" h="3376929">
                  <a:moveTo>
                    <a:pt x="6617208" y="2315337"/>
                  </a:moveTo>
                  <a:lnTo>
                    <a:pt x="6622796" y="2266696"/>
                  </a:lnTo>
                  <a:lnTo>
                    <a:pt x="6638798" y="2221991"/>
                  </a:lnTo>
                  <a:lnTo>
                    <a:pt x="6663817" y="2182622"/>
                  </a:lnTo>
                  <a:lnTo>
                    <a:pt x="6696837" y="2149729"/>
                  </a:lnTo>
                  <a:lnTo>
                    <a:pt x="6736207" y="2124710"/>
                  </a:lnTo>
                  <a:lnTo>
                    <a:pt x="6780911" y="2108708"/>
                  </a:lnTo>
                  <a:lnTo>
                    <a:pt x="6829679" y="2103120"/>
                  </a:lnTo>
                  <a:lnTo>
                    <a:pt x="8437245" y="2103120"/>
                  </a:lnTo>
                  <a:lnTo>
                    <a:pt x="8486013" y="2108708"/>
                  </a:lnTo>
                  <a:lnTo>
                    <a:pt x="8530717" y="2124710"/>
                  </a:lnTo>
                  <a:lnTo>
                    <a:pt x="8570087" y="2149729"/>
                  </a:lnTo>
                  <a:lnTo>
                    <a:pt x="8602980" y="2182622"/>
                  </a:lnTo>
                  <a:lnTo>
                    <a:pt x="8628126" y="2221991"/>
                  </a:lnTo>
                  <a:lnTo>
                    <a:pt x="8644128" y="2266696"/>
                  </a:lnTo>
                  <a:lnTo>
                    <a:pt x="8649716" y="2315337"/>
                  </a:lnTo>
                  <a:lnTo>
                    <a:pt x="8649716" y="3164459"/>
                  </a:lnTo>
                  <a:lnTo>
                    <a:pt x="8644128" y="3213188"/>
                  </a:lnTo>
                  <a:lnTo>
                    <a:pt x="8628126" y="3257867"/>
                  </a:lnTo>
                  <a:lnTo>
                    <a:pt x="8602980" y="3297288"/>
                  </a:lnTo>
                  <a:lnTo>
                    <a:pt x="8570087" y="3330168"/>
                  </a:lnTo>
                  <a:lnTo>
                    <a:pt x="8530717" y="3355225"/>
                  </a:lnTo>
                  <a:lnTo>
                    <a:pt x="8486013" y="3371189"/>
                  </a:lnTo>
                  <a:lnTo>
                    <a:pt x="8437245" y="3376803"/>
                  </a:lnTo>
                  <a:lnTo>
                    <a:pt x="6829679" y="3376803"/>
                  </a:lnTo>
                  <a:lnTo>
                    <a:pt x="6780911" y="3371189"/>
                  </a:lnTo>
                  <a:lnTo>
                    <a:pt x="6736207" y="3355225"/>
                  </a:lnTo>
                  <a:lnTo>
                    <a:pt x="6696837" y="3330168"/>
                  </a:lnTo>
                  <a:lnTo>
                    <a:pt x="6663817" y="3297288"/>
                  </a:lnTo>
                  <a:lnTo>
                    <a:pt x="6638798" y="3257867"/>
                  </a:lnTo>
                  <a:lnTo>
                    <a:pt x="6622796" y="3213188"/>
                  </a:lnTo>
                  <a:lnTo>
                    <a:pt x="6617208" y="3164459"/>
                  </a:lnTo>
                  <a:lnTo>
                    <a:pt x="6617208" y="2315337"/>
                  </a:lnTo>
                  <a:close/>
                </a:path>
                <a:path w="10433685" h="3376929">
                  <a:moveTo>
                    <a:pt x="9110472" y="2315337"/>
                  </a:moveTo>
                  <a:lnTo>
                    <a:pt x="9116060" y="2266696"/>
                  </a:lnTo>
                  <a:lnTo>
                    <a:pt x="9132062" y="2221991"/>
                  </a:lnTo>
                  <a:lnTo>
                    <a:pt x="9156954" y="2182622"/>
                  </a:lnTo>
                  <a:lnTo>
                    <a:pt x="9189847" y="2149729"/>
                  </a:lnTo>
                  <a:lnTo>
                    <a:pt x="9229217" y="2124710"/>
                  </a:lnTo>
                  <a:lnTo>
                    <a:pt x="9273794" y="2108708"/>
                  </a:lnTo>
                  <a:lnTo>
                    <a:pt x="9322308" y="2103120"/>
                  </a:lnTo>
                  <a:lnTo>
                    <a:pt x="10221468" y="2103120"/>
                  </a:lnTo>
                  <a:lnTo>
                    <a:pt x="10269982" y="2108708"/>
                  </a:lnTo>
                  <a:lnTo>
                    <a:pt x="10314559" y="2124710"/>
                  </a:lnTo>
                  <a:lnTo>
                    <a:pt x="10353929" y="2149729"/>
                  </a:lnTo>
                  <a:lnTo>
                    <a:pt x="10386822" y="2182622"/>
                  </a:lnTo>
                  <a:lnTo>
                    <a:pt x="10411714" y="2221991"/>
                  </a:lnTo>
                  <a:lnTo>
                    <a:pt x="10427716" y="2266696"/>
                  </a:lnTo>
                  <a:lnTo>
                    <a:pt x="10433304" y="2315337"/>
                  </a:lnTo>
                  <a:lnTo>
                    <a:pt x="10433304" y="3164459"/>
                  </a:lnTo>
                  <a:lnTo>
                    <a:pt x="10427716" y="3213188"/>
                  </a:lnTo>
                  <a:lnTo>
                    <a:pt x="10411714" y="3257867"/>
                  </a:lnTo>
                  <a:lnTo>
                    <a:pt x="10386822" y="3297288"/>
                  </a:lnTo>
                  <a:lnTo>
                    <a:pt x="10353929" y="3330168"/>
                  </a:lnTo>
                  <a:lnTo>
                    <a:pt x="10314559" y="3355225"/>
                  </a:lnTo>
                  <a:lnTo>
                    <a:pt x="10269982" y="3371189"/>
                  </a:lnTo>
                  <a:lnTo>
                    <a:pt x="10221468" y="3376803"/>
                  </a:lnTo>
                  <a:lnTo>
                    <a:pt x="9322308" y="3376803"/>
                  </a:lnTo>
                  <a:lnTo>
                    <a:pt x="9273794" y="3371189"/>
                  </a:lnTo>
                  <a:lnTo>
                    <a:pt x="9229217" y="3355225"/>
                  </a:lnTo>
                  <a:lnTo>
                    <a:pt x="9189847" y="3330168"/>
                  </a:lnTo>
                  <a:lnTo>
                    <a:pt x="9156954" y="3297288"/>
                  </a:lnTo>
                  <a:lnTo>
                    <a:pt x="9132062" y="3257867"/>
                  </a:lnTo>
                  <a:lnTo>
                    <a:pt x="9116060" y="3213188"/>
                  </a:lnTo>
                  <a:lnTo>
                    <a:pt x="9110472" y="3164459"/>
                  </a:lnTo>
                  <a:lnTo>
                    <a:pt x="9110472" y="2315337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29912" y="5126735"/>
              <a:ext cx="274320" cy="0"/>
            </a:xfrm>
            <a:custGeom>
              <a:avLst/>
              <a:gdLst/>
              <a:ahLst/>
              <a:cxnLst/>
              <a:rect l="l" t="t" r="r" b="b"/>
              <a:pathLst>
                <a:path w="274320">
                  <a:moveTo>
                    <a:pt x="273938" y="0"/>
                  </a:moveTo>
                  <a:lnTo>
                    <a:pt x="0" y="0"/>
                  </a:lnTo>
                </a:path>
              </a:pathLst>
            </a:custGeom>
            <a:ln w="24384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65904" y="5087111"/>
              <a:ext cx="401955" cy="76200"/>
            </a:xfrm>
            <a:custGeom>
              <a:avLst/>
              <a:gdLst/>
              <a:ahLst/>
              <a:cxnLst/>
              <a:rect l="l" t="t" r="r" b="b"/>
              <a:pathLst>
                <a:path w="401954" h="76200">
                  <a:moveTo>
                    <a:pt x="76454" y="0"/>
                  </a:moveTo>
                  <a:lnTo>
                    <a:pt x="0" y="38100"/>
                  </a:lnTo>
                  <a:lnTo>
                    <a:pt x="76454" y="76200"/>
                  </a:lnTo>
                  <a:lnTo>
                    <a:pt x="76454" y="0"/>
                  </a:lnTo>
                  <a:close/>
                </a:path>
                <a:path w="401954" h="76200">
                  <a:moveTo>
                    <a:pt x="401955" y="38100"/>
                  </a:moveTo>
                  <a:lnTo>
                    <a:pt x="325628" y="0"/>
                  </a:lnTo>
                  <a:lnTo>
                    <a:pt x="325628" y="76200"/>
                  </a:lnTo>
                  <a:lnTo>
                    <a:pt x="401955" y="38100"/>
                  </a:lnTo>
                  <a:close/>
                </a:path>
              </a:pathLst>
            </a:custGeom>
            <a:solidFill>
              <a:srgbClr val="E21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29912" y="3023615"/>
              <a:ext cx="371475" cy="6350"/>
            </a:xfrm>
            <a:custGeom>
              <a:avLst/>
              <a:gdLst/>
              <a:ahLst/>
              <a:cxnLst/>
              <a:rect l="l" t="t" r="r" b="b"/>
              <a:pathLst>
                <a:path w="371475" h="6350">
                  <a:moveTo>
                    <a:pt x="0" y="5969"/>
                  </a:moveTo>
                  <a:lnTo>
                    <a:pt x="371348" y="0"/>
                  </a:lnTo>
                </a:path>
              </a:pathLst>
            </a:custGeom>
            <a:ln w="24384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65903" y="299008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4930" y="0"/>
                  </a:moveTo>
                  <a:lnTo>
                    <a:pt x="0" y="39370"/>
                  </a:lnTo>
                  <a:lnTo>
                    <a:pt x="76200" y="76200"/>
                  </a:lnTo>
                  <a:lnTo>
                    <a:pt x="74930" y="0"/>
                  </a:lnTo>
                  <a:close/>
                </a:path>
              </a:pathLst>
            </a:custGeom>
            <a:solidFill>
              <a:srgbClr val="0160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28688" y="3008375"/>
              <a:ext cx="1438910" cy="948055"/>
            </a:xfrm>
            <a:custGeom>
              <a:avLst/>
              <a:gdLst/>
              <a:ahLst/>
              <a:cxnLst/>
              <a:rect l="l" t="t" r="r" b="b"/>
              <a:pathLst>
                <a:path w="1438909" h="948054">
                  <a:moveTo>
                    <a:pt x="1438275" y="15239"/>
                  </a:moveTo>
                  <a:lnTo>
                    <a:pt x="0" y="15239"/>
                  </a:lnTo>
                </a:path>
                <a:path w="1438909" h="948054">
                  <a:moveTo>
                    <a:pt x="1432559" y="947928"/>
                  </a:moveTo>
                  <a:lnTo>
                    <a:pt x="1438402" y="0"/>
                  </a:lnTo>
                </a:path>
              </a:pathLst>
            </a:custGeom>
            <a:ln w="24384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424672" y="394411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37719" y="75818"/>
                  </a:lnTo>
                  <a:lnTo>
                    <a:pt x="76200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60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013703" y="3660647"/>
              <a:ext cx="0" cy="295275"/>
            </a:xfrm>
            <a:custGeom>
              <a:avLst/>
              <a:gdLst/>
              <a:ahLst/>
              <a:cxnLst/>
              <a:rect l="l" t="t" r="r" b="b"/>
              <a:pathLst>
                <a:path h="295275">
                  <a:moveTo>
                    <a:pt x="0" y="295147"/>
                  </a:moveTo>
                  <a:lnTo>
                    <a:pt x="0" y="0"/>
                  </a:lnTo>
                </a:path>
              </a:pathLst>
            </a:custGeom>
            <a:ln w="24384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77127" y="394411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37973" y="75692"/>
                  </a:lnTo>
                  <a:lnTo>
                    <a:pt x="76200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60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915795" y="1920872"/>
            <a:ext cx="1579880" cy="37147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sz="1100" b="1" spc="-10" dirty="0">
                <a:solidFill>
                  <a:srgbClr val="5B7985"/>
                </a:solidFill>
                <a:latin typeface="Arial"/>
                <a:cs typeface="Arial"/>
              </a:rPr>
              <a:t>Typical</a:t>
            </a:r>
            <a:r>
              <a:rPr sz="1100" b="1" spc="-50" dirty="0">
                <a:solidFill>
                  <a:srgbClr val="5B7985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5B7985"/>
                </a:solidFill>
                <a:latin typeface="Arial"/>
                <a:cs typeface="Arial"/>
              </a:rPr>
              <a:t>BESS</a:t>
            </a:r>
            <a:r>
              <a:rPr sz="1100" b="1" spc="-30" dirty="0">
                <a:solidFill>
                  <a:srgbClr val="5B7985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5B7985"/>
                </a:solidFill>
                <a:latin typeface="Arial"/>
                <a:cs typeface="Arial"/>
              </a:rPr>
              <a:t>Container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DC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41365" y="1933448"/>
            <a:ext cx="1324610" cy="347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5B7985"/>
                </a:solidFill>
                <a:latin typeface="Arial"/>
                <a:cs typeface="Arial"/>
              </a:rPr>
              <a:t>System</a:t>
            </a:r>
            <a:r>
              <a:rPr sz="1100" b="1" spc="-40" dirty="0">
                <a:solidFill>
                  <a:srgbClr val="5B7985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5B7985"/>
                </a:solidFill>
                <a:latin typeface="Arial"/>
                <a:cs typeface="Arial"/>
              </a:rPr>
              <a:t>Operation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EMS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&amp;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SCADA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System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41696" y="4042994"/>
            <a:ext cx="1148715" cy="347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5B7985"/>
                </a:solidFill>
                <a:latin typeface="Arial"/>
                <a:cs typeface="Arial"/>
              </a:rPr>
              <a:t>Inverter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DC</a:t>
            </a:r>
            <a:r>
              <a:rPr sz="1000" spc="-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–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AC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conversion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96606" y="4042994"/>
            <a:ext cx="1133475" cy="347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5B7985"/>
                </a:solidFill>
                <a:latin typeface="Arial"/>
                <a:cs typeface="Arial"/>
              </a:rPr>
              <a:t>Transformer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LV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–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MV</a:t>
            </a:r>
            <a:r>
              <a:rPr sz="10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conversion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514855" y="2700401"/>
            <a:ext cx="7266940" cy="2703830"/>
            <a:chOff x="1514855" y="2700401"/>
            <a:chExt cx="7266940" cy="2703830"/>
          </a:xfrm>
        </p:grpSpPr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33288" y="4846320"/>
              <a:ext cx="560832" cy="55778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23503" y="4846320"/>
              <a:ext cx="557783" cy="55778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31920" y="3913632"/>
              <a:ext cx="304800" cy="30175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31920" y="4389120"/>
              <a:ext cx="304800" cy="3048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31920" y="5017008"/>
              <a:ext cx="304800" cy="30175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14855" y="2724912"/>
              <a:ext cx="301751" cy="30480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023872" y="2703576"/>
              <a:ext cx="368935" cy="347345"/>
            </a:xfrm>
            <a:custGeom>
              <a:avLst/>
              <a:gdLst/>
              <a:ahLst/>
              <a:cxnLst/>
              <a:rect l="l" t="t" r="r" b="b"/>
              <a:pathLst>
                <a:path w="368935" h="347344">
                  <a:moveTo>
                    <a:pt x="310769" y="0"/>
                  </a:moveTo>
                  <a:lnTo>
                    <a:pt x="57911" y="0"/>
                  </a:lnTo>
                  <a:lnTo>
                    <a:pt x="35305" y="4572"/>
                  </a:lnTo>
                  <a:lnTo>
                    <a:pt x="17017" y="16890"/>
                  </a:lnTo>
                  <a:lnTo>
                    <a:pt x="4571" y="35306"/>
                  </a:lnTo>
                  <a:lnTo>
                    <a:pt x="0" y="57785"/>
                  </a:lnTo>
                  <a:lnTo>
                    <a:pt x="0" y="289178"/>
                  </a:lnTo>
                  <a:lnTo>
                    <a:pt x="4571" y="311658"/>
                  </a:lnTo>
                  <a:lnTo>
                    <a:pt x="17017" y="330073"/>
                  </a:lnTo>
                  <a:lnTo>
                    <a:pt x="35305" y="342391"/>
                  </a:lnTo>
                  <a:lnTo>
                    <a:pt x="57911" y="346963"/>
                  </a:lnTo>
                  <a:lnTo>
                    <a:pt x="310769" y="346963"/>
                  </a:lnTo>
                  <a:lnTo>
                    <a:pt x="333375" y="342391"/>
                  </a:lnTo>
                  <a:lnTo>
                    <a:pt x="351663" y="330073"/>
                  </a:lnTo>
                  <a:lnTo>
                    <a:pt x="364108" y="311658"/>
                  </a:lnTo>
                  <a:lnTo>
                    <a:pt x="368680" y="289178"/>
                  </a:lnTo>
                  <a:lnTo>
                    <a:pt x="368680" y="57785"/>
                  </a:lnTo>
                  <a:lnTo>
                    <a:pt x="364108" y="35306"/>
                  </a:lnTo>
                  <a:lnTo>
                    <a:pt x="351663" y="16890"/>
                  </a:lnTo>
                  <a:lnTo>
                    <a:pt x="333375" y="4572"/>
                  </a:lnTo>
                  <a:lnTo>
                    <a:pt x="310769" y="0"/>
                  </a:lnTo>
                  <a:close/>
                </a:path>
              </a:pathLst>
            </a:custGeom>
            <a:solidFill>
              <a:srgbClr val="DCE3E8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023872" y="2703576"/>
              <a:ext cx="368935" cy="347345"/>
            </a:xfrm>
            <a:custGeom>
              <a:avLst/>
              <a:gdLst/>
              <a:ahLst/>
              <a:cxnLst/>
              <a:rect l="l" t="t" r="r" b="b"/>
              <a:pathLst>
                <a:path w="368935" h="347344">
                  <a:moveTo>
                    <a:pt x="368680" y="57785"/>
                  </a:moveTo>
                  <a:lnTo>
                    <a:pt x="364108" y="35306"/>
                  </a:lnTo>
                  <a:lnTo>
                    <a:pt x="351663" y="16890"/>
                  </a:lnTo>
                  <a:lnTo>
                    <a:pt x="333375" y="4572"/>
                  </a:lnTo>
                  <a:lnTo>
                    <a:pt x="310769" y="0"/>
                  </a:lnTo>
                  <a:lnTo>
                    <a:pt x="57911" y="0"/>
                  </a:lnTo>
                  <a:lnTo>
                    <a:pt x="35305" y="4572"/>
                  </a:lnTo>
                  <a:lnTo>
                    <a:pt x="17017" y="16890"/>
                  </a:lnTo>
                  <a:lnTo>
                    <a:pt x="4571" y="35306"/>
                  </a:lnTo>
                  <a:lnTo>
                    <a:pt x="0" y="57785"/>
                  </a:lnTo>
                  <a:lnTo>
                    <a:pt x="0" y="289178"/>
                  </a:lnTo>
                  <a:lnTo>
                    <a:pt x="4571" y="311658"/>
                  </a:lnTo>
                  <a:lnTo>
                    <a:pt x="17017" y="330073"/>
                  </a:lnTo>
                  <a:lnTo>
                    <a:pt x="35305" y="342391"/>
                  </a:lnTo>
                  <a:lnTo>
                    <a:pt x="57911" y="346963"/>
                  </a:lnTo>
                  <a:lnTo>
                    <a:pt x="310769" y="346963"/>
                  </a:lnTo>
                  <a:lnTo>
                    <a:pt x="333375" y="342391"/>
                  </a:lnTo>
                  <a:lnTo>
                    <a:pt x="351663" y="330073"/>
                  </a:lnTo>
                  <a:lnTo>
                    <a:pt x="364108" y="311658"/>
                  </a:lnTo>
                  <a:lnTo>
                    <a:pt x="368680" y="289178"/>
                  </a:lnTo>
                  <a:lnTo>
                    <a:pt x="368680" y="57785"/>
                  </a:lnTo>
                  <a:close/>
                </a:path>
              </a:pathLst>
            </a:custGeom>
            <a:ln w="6096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737103" y="2703576"/>
              <a:ext cx="563880" cy="347345"/>
            </a:xfrm>
            <a:custGeom>
              <a:avLst/>
              <a:gdLst/>
              <a:ahLst/>
              <a:cxnLst/>
              <a:rect l="l" t="t" r="r" b="b"/>
              <a:pathLst>
                <a:path w="563879" h="347344">
                  <a:moveTo>
                    <a:pt x="505968" y="0"/>
                  </a:moveTo>
                  <a:lnTo>
                    <a:pt x="57912" y="0"/>
                  </a:lnTo>
                  <a:lnTo>
                    <a:pt x="35432" y="4572"/>
                  </a:lnTo>
                  <a:lnTo>
                    <a:pt x="17018" y="16890"/>
                  </a:lnTo>
                  <a:lnTo>
                    <a:pt x="4571" y="35306"/>
                  </a:lnTo>
                  <a:lnTo>
                    <a:pt x="0" y="57785"/>
                  </a:lnTo>
                  <a:lnTo>
                    <a:pt x="0" y="289178"/>
                  </a:lnTo>
                  <a:lnTo>
                    <a:pt x="4571" y="311658"/>
                  </a:lnTo>
                  <a:lnTo>
                    <a:pt x="17018" y="330073"/>
                  </a:lnTo>
                  <a:lnTo>
                    <a:pt x="35432" y="342391"/>
                  </a:lnTo>
                  <a:lnTo>
                    <a:pt x="57912" y="346963"/>
                  </a:lnTo>
                  <a:lnTo>
                    <a:pt x="505968" y="346963"/>
                  </a:lnTo>
                  <a:lnTo>
                    <a:pt x="528446" y="342391"/>
                  </a:lnTo>
                  <a:lnTo>
                    <a:pt x="546861" y="330073"/>
                  </a:lnTo>
                  <a:lnTo>
                    <a:pt x="559307" y="311658"/>
                  </a:lnTo>
                  <a:lnTo>
                    <a:pt x="563880" y="289178"/>
                  </a:lnTo>
                  <a:lnTo>
                    <a:pt x="563880" y="57785"/>
                  </a:lnTo>
                  <a:lnTo>
                    <a:pt x="559307" y="35306"/>
                  </a:lnTo>
                  <a:lnTo>
                    <a:pt x="546861" y="16890"/>
                  </a:lnTo>
                  <a:lnTo>
                    <a:pt x="528446" y="4572"/>
                  </a:lnTo>
                  <a:lnTo>
                    <a:pt x="505968" y="0"/>
                  </a:lnTo>
                  <a:close/>
                </a:path>
              </a:pathLst>
            </a:custGeom>
            <a:solidFill>
              <a:srgbClr val="DCE3E8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737103" y="2703576"/>
              <a:ext cx="563880" cy="347345"/>
            </a:xfrm>
            <a:custGeom>
              <a:avLst/>
              <a:gdLst/>
              <a:ahLst/>
              <a:cxnLst/>
              <a:rect l="l" t="t" r="r" b="b"/>
              <a:pathLst>
                <a:path w="563879" h="347344">
                  <a:moveTo>
                    <a:pt x="563880" y="57785"/>
                  </a:moveTo>
                  <a:lnTo>
                    <a:pt x="559307" y="35306"/>
                  </a:lnTo>
                  <a:lnTo>
                    <a:pt x="546861" y="16890"/>
                  </a:lnTo>
                  <a:lnTo>
                    <a:pt x="528446" y="4572"/>
                  </a:lnTo>
                  <a:lnTo>
                    <a:pt x="505968" y="0"/>
                  </a:lnTo>
                  <a:lnTo>
                    <a:pt x="57912" y="0"/>
                  </a:lnTo>
                  <a:lnTo>
                    <a:pt x="35432" y="4572"/>
                  </a:lnTo>
                  <a:lnTo>
                    <a:pt x="17018" y="16890"/>
                  </a:lnTo>
                  <a:lnTo>
                    <a:pt x="4571" y="35306"/>
                  </a:lnTo>
                  <a:lnTo>
                    <a:pt x="0" y="57785"/>
                  </a:lnTo>
                  <a:lnTo>
                    <a:pt x="0" y="289178"/>
                  </a:lnTo>
                  <a:lnTo>
                    <a:pt x="4571" y="311658"/>
                  </a:lnTo>
                  <a:lnTo>
                    <a:pt x="17018" y="330073"/>
                  </a:lnTo>
                  <a:lnTo>
                    <a:pt x="35432" y="342391"/>
                  </a:lnTo>
                  <a:lnTo>
                    <a:pt x="57912" y="346963"/>
                  </a:lnTo>
                  <a:lnTo>
                    <a:pt x="505968" y="346963"/>
                  </a:lnTo>
                  <a:lnTo>
                    <a:pt x="528446" y="342391"/>
                  </a:lnTo>
                  <a:lnTo>
                    <a:pt x="546861" y="330073"/>
                  </a:lnTo>
                  <a:lnTo>
                    <a:pt x="559307" y="311658"/>
                  </a:lnTo>
                  <a:lnTo>
                    <a:pt x="563880" y="289178"/>
                  </a:lnTo>
                  <a:lnTo>
                    <a:pt x="563880" y="57785"/>
                  </a:lnTo>
                  <a:close/>
                </a:path>
              </a:pathLst>
            </a:custGeom>
            <a:ln w="6096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799969" y="2789935"/>
            <a:ext cx="43180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20" dirty="0">
                <a:solidFill>
                  <a:srgbClr val="829FAA"/>
                </a:solidFill>
                <a:latin typeface="Arial MT"/>
                <a:cs typeface="Arial MT"/>
              </a:rPr>
              <a:t>Reserve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081913" y="3404489"/>
            <a:ext cx="454659" cy="351155"/>
            <a:chOff x="1081913" y="3404489"/>
            <a:chExt cx="454659" cy="351155"/>
          </a:xfrm>
        </p:grpSpPr>
        <p:sp>
          <p:nvSpPr>
            <p:cNvPr id="39" name="object 39"/>
            <p:cNvSpPr/>
            <p:nvPr/>
          </p:nvSpPr>
          <p:spPr>
            <a:xfrm>
              <a:off x="1085088" y="3407664"/>
              <a:ext cx="448309" cy="344805"/>
            </a:xfrm>
            <a:custGeom>
              <a:avLst/>
              <a:gdLst/>
              <a:ahLst/>
              <a:cxnLst/>
              <a:rect l="l" t="t" r="r" b="b"/>
              <a:pathLst>
                <a:path w="448309" h="344804">
                  <a:moveTo>
                    <a:pt x="390144" y="0"/>
                  </a:moveTo>
                  <a:lnTo>
                    <a:pt x="57619" y="0"/>
                  </a:lnTo>
                  <a:lnTo>
                    <a:pt x="35191" y="4572"/>
                  </a:lnTo>
                  <a:lnTo>
                    <a:pt x="16878" y="16763"/>
                  </a:lnTo>
                  <a:lnTo>
                    <a:pt x="4533" y="35051"/>
                  </a:lnTo>
                  <a:lnTo>
                    <a:pt x="0" y="57403"/>
                  </a:lnTo>
                  <a:lnTo>
                    <a:pt x="0" y="286893"/>
                  </a:lnTo>
                  <a:lnTo>
                    <a:pt x="4533" y="309244"/>
                  </a:lnTo>
                  <a:lnTo>
                    <a:pt x="16878" y="327533"/>
                  </a:lnTo>
                  <a:lnTo>
                    <a:pt x="35191" y="339725"/>
                  </a:lnTo>
                  <a:lnTo>
                    <a:pt x="57619" y="344297"/>
                  </a:lnTo>
                  <a:lnTo>
                    <a:pt x="390144" y="344297"/>
                  </a:lnTo>
                  <a:lnTo>
                    <a:pt x="412623" y="339725"/>
                  </a:lnTo>
                  <a:lnTo>
                    <a:pt x="430911" y="327533"/>
                  </a:lnTo>
                  <a:lnTo>
                    <a:pt x="443230" y="309244"/>
                  </a:lnTo>
                  <a:lnTo>
                    <a:pt x="447802" y="286893"/>
                  </a:lnTo>
                  <a:lnTo>
                    <a:pt x="447802" y="57403"/>
                  </a:lnTo>
                  <a:lnTo>
                    <a:pt x="443230" y="35051"/>
                  </a:lnTo>
                  <a:lnTo>
                    <a:pt x="430911" y="16763"/>
                  </a:lnTo>
                  <a:lnTo>
                    <a:pt x="412623" y="4572"/>
                  </a:lnTo>
                  <a:lnTo>
                    <a:pt x="390144" y="0"/>
                  </a:lnTo>
                  <a:close/>
                </a:path>
              </a:pathLst>
            </a:custGeom>
            <a:solidFill>
              <a:srgbClr val="DCE3E8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85088" y="3407664"/>
              <a:ext cx="448309" cy="344805"/>
            </a:xfrm>
            <a:custGeom>
              <a:avLst/>
              <a:gdLst/>
              <a:ahLst/>
              <a:cxnLst/>
              <a:rect l="l" t="t" r="r" b="b"/>
              <a:pathLst>
                <a:path w="448309" h="344804">
                  <a:moveTo>
                    <a:pt x="447802" y="57403"/>
                  </a:moveTo>
                  <a:lnTo>
                    <a:pt x="443230" y="35051"/>
                  </a:lnTo>
                  <a:lnTo>
                    <a:pt x="430911" y="16763"/>
                  </a:lnTo>
                  <a:lnTo>
                    <a:pt x="412623" y="4572"/>
                  </a:lnTo>
                  <a:lnTo>
                    <a:pt x="390144" y="0"/>
                  </a:lnTo>
                  <a:lnTo>
                    <a:pt x="57619" y="0"/>
                  </a:lnTo>
                  <a:lnTo>
                    <a:pt x="35191" y="4572"/>
                  </a:lnTo>
                  <a:lnTo>
                    <a:pt x="16878" y="16763"/>
                  </a:lnTo>
                  <a:lnTo>
                    <a:pt x="4533" y="35051"/>
                  </a:lnTo>
                  <a:lnTo>
                    <a:pt x="0" y="57403"/>
                  </a:lnTo>
                  <a:lnTo>
                    <a:pt x="0" y="286893"/>
                  </a:lnTo>
                  <a:lnTo>
                    <a:pt x="4533" y="309244"/>
                  </a:lnTo>
                  <a:lnTo>
                    <a:pt x="16878" y="327533"/>
                  </a:lnTo>
                  <a:lnTo>
                    <a:pt x="35191" y="339725"/>
                  </a:lnTo>
                  <a:lnTo>
                    <a:pt x="57619" y="344297"/>
                  </a:lnTo>
                  <a:lnTo>
                    <a:pt x="390144" y="344297"/>
                  </a:lnTo>
                  <a:lnTo>
                    <a:pt x="412623" y="339725"/>
                  </a:lnTo>
                  <a:lnTo>
                    <a:pt x="430911" y="327533"/>
                  </a:lnTo>
                  <a:lnTo>
                    <a:pt x="443230" y="309244"/>
                  </a:lnTo>
                  <a:lnTo>
                    <a:pt x="447802" y="286893"/>
                  </a:lnTo>
                  <a:lnTo>
                    <a:pt x="447802" y="57403"/>
                  </a:lnTo>
                  <a:close/>
                </a:path>
              </a:pathLst>
            </a:custGeom>
            <a:ln w="6096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2097404" y="2789935"/>
            <a:ext cx="2552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25" dirty="0">
                <a:solidFill>
                  <a:srgbClr val="829FAA"/>
                </a:solidFill>
                <a:latin typeface="Arial MT"/>
                <a:cs typeface="Arial MT"/>
              </a:rPr>
              <a:t>UPS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50721" y="3486658"/>
            <a:ext cx="33464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20" dirty="0">
                <a:solidFill>
                  <a:srgbClr val="829FAA"/>
                </a:solidFill>
                <a:latin typeface="Arial MT"/>
                <a:cs typeface="Arial MT"/>
              </a:rPr>
              <a:t>HVAC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873755" y="3609797"/>
            <a:ext cx="243204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spc="-25" dirty="0">
                <a:solidFill>
                  <a:srgbClr val="829FAA"/>
                </a:solidFill>
                <a:latin typeface="Arial MT"/>
                <a:cs typeface="Arial MT"/>
              </a:rPr>
              <a:t>FSS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873755" y="4252086"/>
            <a:ext cx="23939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25" dirty="0">
                <a:solidFill>
                  <a:srgbClr val="829FAA"/>
                </a:solidFill>
                <a:latin typeface="Tahoma"/>
                <a:cs typeface="Tahoma"/>
              </a:rPr>
              <a:t>BMS</a:t>
            </a:r>
            <a:endParaRPr sz="900">
              <a:latin typeface="Tahoma"/>
              <a:cs typeface="Tahoma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947927" y="2697479"/>
            <a:ext cx="10022205" cy="2819400"/>
            <a:chOff x="947927" y="2697479"/>
            <a:chExt cx="10022205" cy="2819400"/>
          </a:xfrm>
        </p:grpSpPr>
        <p:sp>
          <p:nvSpPr>
            <p:cNvPr id="46" name="object 46"/>
            <p:cNvSpPr/>
            <p:nvPr/>
          </p:nvSpPr>
          <p:spPr>
            <a:xfrm>
              <a:off x="1010411" y="2875787"/>
              <a:ext cx="1779905" cy="1200785"/>
            </a:xfrm>
            <a:custGeom>
              <a:avLst/>
              <a:gdLst/>
              <a:ahLst/>
              <a:cxnLst/>
              <a:rect l="l" t="t" r="r" b="b"/>
              <a:pathLst>
                <a:path w="1779905" h="1200785">
                  <a:moveTo>
                    <a:pt x="1383792" y="0"/>
                  </a:moveTo>
                  <a:lnTo>
                    <a:pt x="1712849" y="0"/>
                  </a:lnTo>
                </a:path>
                <a:path w="1779905" h="1200785">
                  <a:moveTo>
                    <a:pt x="1591056" y="0"/>
                  </a:moveTo>
                  <a:lnTo>
                    <a:pt x="1591056" y="1200277"/>
                  </a:lnTo>
                </a:path>
                <a:path w="1779905" h="1200785">
                  <a:moveTo>
                    <a:pt x="1578864" y="585215"/>
                  </a:moveTo>
                  <a:lnTo>
                    <a:pt x="1779905" y="585215"/>
                  </a:lnTo>
                </a:path>
                <a:path w="1779905" h="1200785">
                  <a:moveTo>
                    <a:pt x="832104" y="0"/>
                  </a:moveTo>
                  <a:lnTo>
                    <a:pt x="1014857" y="0"/>
                  </a:lnTo>
                </a:path>
                <a:path w="1779905" h="1200785">
                  <a:moveTo>
                    <a:pt x="0" y="0"/>
                  </a:moveTo>
                  <a:lnTo>
                    <a:pt x="490347" y="0"/>
                  </a:lnTo>
                </a:path>
              </a:pathLst>
            </a:custGeom>
            <a:ln w="15240">
              <a:solidFill>
                <a:srgbClr val="5474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47927" y="2837687"/>
              <a:ext cx="73660" cy="76200"/>
            </a:xfrm>
            <a:custGeom>
              <a:avLst/>
              <a:gdLst/>
              <a:ahLst/>
              <a:cxnLst/>
              <a:rect l="l" t="t" r="r" b="b"/>
              <a:pathLst>
                <a:path w="73659" h="76200">
                  <a:moveTo>
                    <a:pt x="73152" y="0"/>
                  </a:moveTo>
                  <a:lnTo>
                    <a:pt x="0" y="38100"/>
                  </a:lnTo>
                  <a:lnTo>
                    <a:pt x="73152" y="76200"/>
                  </a:lnTo>
                  <a:lnTo>
                    <a:pt x="73152" y="0"/>
                  </a:lnTo>
                  <a:close/>
                </a:path>
              </a:pathLst>
            </a:custGeom>
            <a:solidFill>
              <a:srgbClr val="5474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306068" y="2875787"/>
              <a:ext cx="2633980" cy="1188720"/>
            </a:xfrm>
            <a:custGeom>
              <a:avLst/>
              <a:gdLst/>
              <a:ahLst/>
              <a:cxnLst/>
              <a:rect l="l" t="t" r="r" b="b"/>
              <a:pathLst>
                <a:path w="2633979" h="1188720">
                  <a:moveTo>
                    <a:pt x="0" y="0"/>
                  </a:moveTo>
                  <a:lnTo>
                    <a:pt x="0" y="532891"/>
                  </a:lnTo>
                </a:path>
                <a:path w="2633979" h="1188720">
                  <a:moveTo>
                    <a:pt x="2398776" y="1188720"/>
                  </a:moveTo>
                  <a:lnTo>
                    <a:pt x="2633472" y="1188720"/>
                  </a:lnTo>
                </a:path>
              </a:pathLst>
            </a:custGeom>
            <a:ln w="15240">
              <a:solidFill>
                <a:srgbClr val="5474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120127" y="5126735"/>
              <a:ext cx="274320" cy="0"/>
            </a:xfrm>
            <a:custGeom>
              <a:avLst/>
              <a:gdLst/>
              <a:ahLst/>
              <a:cxnLst/>
              <a:rect l="l" t="t" r="r" b="b"/>
              <a:pathLst>
                <a:path w="274320">
                  <a:moveTo>
                    <a:pt x="273939" y="0"/>
                  </a:moveTo>
                  <a:lnTo>
                    <a:pt x="0" y="0"/>
                  </a:lnTo>
                </a:path>
              </a:pathLst>
            </a:custGeom>
            <a:ln w="24384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056120" y="5087111"/>
              <a:ext cx="399415" cy="76200"/>
            </a:xfrm>
            <a:custGeom>
              <a:avLst/>
              <a:gdLst/>
              <a:ahLst/>
              <a:cxnLst/>
              <a:rect l="l" t="t" r="r" b="b"/>
              <a:pathLst>
                <a:path w="399415" h="76200">
                  <a:moveTo>
                    <a:pt x="75819" y="0"/>
                  </a:moveTo>
                  <a:lnTo>
                    <a:pt x="0" y="38100"/>
                  </a:lnTo>
                  <a:lnTo>
                    <a:pt x="75819" y="76200"/>
                  </a:lnTo>
                  <a:lnTo>
                    <a:pt x="75819" y="0"/>
                  </a:lnTo>
                  <a:close/>
                </a:path>
                <a:path w="399415" h="76200">
                  <a:moveTo>
                    <a:pt x="399034" y="38100"/>
                  </a:moveTo>
                  <a:lnTo>
                    <a:pt x="323215" y="0"/>
                  </a:lnTo>
                  <a:lnTo>
                    <a:pt x="323215" y="76200"/>
                  </a:lnTo>
                  <a:lnTo>
                    <a:pt x="399034" y="38100"/>
                  </a:lnTo>
                  <a:close/>
                </a:path>
              </a:pathLst>
            </a:custGeom>
            <a:solidFill>
              <a:srgbClr val="E21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610344" y="5126735"/>
              <a:ext cx="271145" cy="0"/>
            </a:xfrm>
            <a:custGeom>
              <a:avLst/>
              <a:gdLst/>
              <a:ahLst/>
              <a:cxnLst/>
              <a:rect l="l" t="t" r="r" b="b"/>
              <a:pathLst>
                <a:path w="271145">
                  <a:moveTo>
                    <a:pt x="270890" y="0"/>
                  </a:moveTo>
                  <a:lnTo>
                    <a:pt x="0" y="0"/>
                  </a:lnTo>
                </a:path>
              </a:pathLst>
            </a:custGeom>
            <a:ln w="24384">
              <a:solidFill>
                <a:srgbClr val="E21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546336" y="5087111"/>
              <a:ext cx="399415" cy="76200"/>
            </a:xfrm>
            <a:custGeom>
              <a:avLst/>
              <a:gdLst/>
              <a:ahLst/>
              <a:cxnLst/>
              <a:rect l="l" t="t" r="r" b="b"/>
              <a:pathLst>
                <a:path w="399415" h="76200">
                  <a:moveTo>
                    <a:pt x="75819" y="0"/>
                  </a:moveTo>
                  <a:lnTo>
                    <a:pt x="0" y="38100"/>
                  </a:lnTo>
                  <a:lnTo>
                    <a:pt x="75819" y="76200"/>
                  </a:lnTo>
                  <a:lnTo>
                    <a:pt x="75819" y="0"/>
                  </a:lnTo>
                  <a:close/>
                </a:path>
                <a:path w="399415" h="76200">
                  <a:moveTo>
                    <a:pt x="399034" y="38100"/>
                  </a:moveTo>
                  <a:lnTo>
                    <a:pt x="323215" y="0"/>
                  </a:lnTo>
                  <a:lnTo>
                    <a:pt x="323215" y="76200"/>
                  </a:lnTo>
                  <a:lnTo>
                    <a:pt x="399034" y="38100"/>
                  </a:lnTo>
                  <a:close/>
                </a:path>
              </a:pathLst>
            </a:custGeom>
            <a:solidFill>
              <a:srgbClr val="E21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204972" y="4064507"/>
              <a:ext cx="265430" cy="1106805"/>
            </a:xfrm>
            <a:custGeom>
              <a:avLst/>
              <a:gdLst/>
              <a:ahLst/>
              <a:cxnLst/>
              <a:rect l="l" t="t" r="r" b="b"/>
              <a:pathLst>
                <a:path w="265429" h="1106804">
                  <a:moveTo>
                    <a:pt x="0" y="0"/>
                  </a:moveTo>
                  <a:lnTo>
                    <a:pt x="264794" y="0"/>
                  </a:lnTo>
                </a:path>
                <a:path w="265429" h="1106804">
                  <a:moveTo>
                    <a:pt x="134112" y="12192"/>
                  </a:moveTo>
                  <a:lnTo>
                    <a:pt x="134112" y="1106424"/>
                  </a:lnTo>
                </a:path>
                <a:path w="265429" h="1106804">
                  <a:moveTo>
                    <a:pt x="131063" y="478536"/>
                  </a:moveTo>
                  <a:lnTo>
                    <a:pt x="264922" y="478536"/>
                  </a:lnTo>
                </a:path>
                <a:path w="265429" h="1106804">
                  <a:moveTo>
                    <a:pt x="124967" y="1103376"/>
                  </a:moveTo>
                  <a:lnTo>
                    <a:pt x="265049" y="1103376"/>
                  </a:lnTo>
                </a:path>
              </a:pathLst>
            </a:custGeom>
            <a:ln w="15240">
              <a:solidFill>
                <a:srgbClr val="5474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62072" y="3182111"/>
              <a:ext cx="268224" cy="42062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99104" y="3889247"/>
              <a:ext cx="182879" cy="35051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99104" y="4376927"/>
              <a:ext cx="182879" cy="35356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99104" y="5010911"/>
              <a:ext cx="182879" cy="350519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3704844" y="4549139"/>
              <a:ext cx="234950" cy="612775"/>
            </a:xfrm>
            <a:custGeom>
              <a:avLst/>
              <a:gdLst/>
              <a:ahLst/>
              <a:cxnLst/>
              <a:rect l="l" t="t" r="r" b="b"/>
              <a:pathLst>
                <a:path w="234950" h="612775">
                  <a:moveTo>
                    <a:pt x="0" y="0"/>
                  </a:moveTo>
                  <a:lnTo>
                    <a:pt x="234695" y="0"/>
                  </a:lnTo>
                </a:path>
                <a:path w="234950" h="612775">
                  <a:moveTo>
                    <a:pt x="0" y="612648"/>
                  </a:moveTo>
                  <a:lnTo>
                    <a:pt x="234695" y="612648"/>
                  </a:lnTo>
                </a:path>
              </a:pathLst>
            </a:custGeom>
            <a:ln w="15240">
              <a:solidFill>
                <a:srgbClr val="5474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590544" y="4779263"/>
              <a:ext cx="502920" cy="179705"/>
            </a:xfrm>
            <a:custGeom>
              <a:avLst/>
              <a:gdLst/>
              <a:ahLst/>
              <a:cxnLst/>
              <a:rect l="l" t="t" r="r" b="b"/>
              <a:pathLst>
                <a:path w="502920" h="179704">
                  <a:moveTo>
                    <a:pt x="0" y="0"/>
                  </a:moveTo>
                  <a:lnTo>
                    <a:pt x="0" y="179705"/>
                  </a:lnTo>
                </a:path>
                <a:path w="502920" h="179704">
                  <a:moveTo>
                    <a:pt x="502919" y="0"/>
                  </a:moveTo>
                  <a:lnTo>
                    <a:pt x="502919" y="179705"/>
                  </a:lnTo>
                </a:path>
              </a:pathLst>
            </a:custGeom>
            <a:ln w="24384">
              <a:solidFill>
                <a:srgbClr val="54748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298447" y="4059935"/>
              <a:ext cx="1356360" cy="1356360"/>
            </a:xfrm>
            <a:custGeom>
              <a:avLst/>
              <a:gdLst/>
              <a:ahLst/>
              <a:cxnLst/>
              <a:rect l="l" t="t" r="r" b="b"/>
              <a:pathLst>
                <a:path w="1356360" h="1356360">
                  <a:moveTo>
                    <a:pt x="0" y="678180"/>
                  </a:moveTo>
                  <a:lnTo>
                    <a:pt x="1651" y="629793"/>
                  </a:lnTo>
                  <a:lnTo>
                    <a:pt x="6731" y="582294"/>
                  </a:lnTo>
                  <a:lnTo>
                    <a:pt x="14986" y="535813"/>
                  </a:lnTo>
                  <a:lnTo>
                    <a:pt x="26289" y="490474"/>
                  </a:lnTo>
                  <a:lnTo>
                    <a:pt x="40640" y="446405"/>
                  </a:lnTo>
                  <a:lnTo>
                    <a:pt x="57912" y="403606"/>
                  </a:lnTo>
                  <a:lnTo>
                    <a:pt x="77851" y="362457"/>
                  </a:lnTo>
                  <a:lnTo>
                    <a:pt x="100457" y="322833"/>
                  </a:lnTo>
                  <a:lnTo>
                    <a:pt x="125476" y="284988"/>
                  </a:lnTo>
                  <a:lnTo>
                    <a:pt x="153035" y="248919"/>
                  </a:lnTo>
                  <a:lnTo>
                    <a:pt x="182880" y="214883"/>
                  </a:lnTo>
                  <a:lnTo>
                    <a:pt x="214884" y="182880"/>
                  </a:lnTo>
                  <a:lnTo>
                    <a:pt x="248920" y="153034"/>
                  </a:lnTo>
                  <a:lnTo>
                    <a:pt x="284988" y="125475"/>
                  </a:lnTo>
                  <a:lnTo>
                    <a:pt x="322834" y="100456"/>
                  </a:lnTo>
                  <a:lnTo>
                    <a:pt x="362458" y="77850"/>
                  </a:lnTo>
                  <a:lnTo>
                    <a:pt x="403606" y="57912"/>
                  </a:lnTo>
                  <a:lnTo>
                    <a:pt x="446404" y="40639"/>
                  </a:lnTo>
                  <a:lnTo>
                    <a:pt x="490474" y="26288"/>
                  </a:lnTo>
                  <a:lnTo>
                    <a:pt x="535813" y="14986"/>
                  </a:lnTo>
                  <a:lnTo>
                    <a:pt x="582295" y="6731"/>
                  </a:lnTo>
                  <a:lnTo>
                    <a:pt x="629793" y="1650"/>
                  </a:lnTo>
                  <a:lnTo>
                    <a:pt x="678179" y="0"/>
                  </a:lnTo>
                  <a:lnTo>
                    <a:pt x="726566" y="1650"/>
                  </a:lnTo>
                  <a:lnTo>
                    <a:pt x="774065" y="6731"/>
                  </a:lnTo>
                  <a:lnTo>
                    <a:pt x="820547" y="14986"/>
                  </a:lnTo>
                  <a:lnTo>
                    <a:pt x="865885" y="26288"/>
                  </a:lnTo>
                  <a:lnTo>
                    <a:pt x="909954" y="40639"/>
                  </a:lnTo>
                  <a:lnTo>
                    <a:pt x="952754" y="57912"/>
                  </a:lnTo>
                  <a:lnTo>
                    <a:pt x="993902" y="77850"/>
                  </a:lnTo>
                  <a:lnTo>
                    <a:pt x="1033526" y="100456"/>
                  </a:lnTo>
                  <a:lnTo>
                    <a:pt x="1071372" y="125475"/>
                  </a:lnTo>
                  <a:lnTo>
                    <a:pt x="1107440" y="153034"/>
                  </a:lnTo>
                  <a:lnTo>
                    <a:pt x="1141476" y="182880"/>
                  </a:lnTo>
                  <a:lnTo>
                    <a:pt x="1173480" y="214883"/>
                  </a:lnTo>
                  <a:lnTo>
                    <a:pt x="1203325" y="248919"/>
                  </a:lnTo>
                  <a:lnTo>
                    <a:pt x="1230884" y="284988"/>
                  </a:lnTo>
                  <a:lnTo>
                    <a:pt x="1255903" y="322833"/>
                  </a:lnTo>
                  <a:lnTo>
                    <a:pt x="1278509" y="362457"/>
                  </a:lnTo>
                  <a:lnTo>
                    <a:pt x="1298448" y="403606"/>
                  </a:lnTo>
                  <a:lnTo>
                    <a:pt x="1315720" y="446405"/>
                  </a:lnTo>
                  <a:lnTo>
                    <a:pt x="1330071" y="490474"/>
                  </a:lnTo>
                  <a:lnTo>
                    <a:pt x="1341374" y="535813"/>
                  </a:lnTo>
                  <a:lnTo>
                    <a:pt x="1349629" y="582294"/>
                  </a:lnTo>
                  <a:lnTo>
                    <a:pt x="1354709" y="629793"/>
                  </a:lnTo>
                  <a:lnTo>
                    <a:pt x="1356360" y="678180"/>
                  </a:lnTo>
                  <a:lnTo>
                    <a:pt x="1354709" y="726566"/>
                  </a:lnTo>
                  <a:lnTo>
                    <a:pt x="1349629" y="774064"/>
                  </a:lnTo>
                  <a:lnTo>
                    <a:pt x="1341374" y="820546"/>
                  </a:lnTo>
                  <a:lnTo>
                    <a:pt x="1330071" y="865886"/>
                  </a:lnTo>
                  <a:lnTo>
                    <a:pt x="1315720" y="909955"/>
                  </a:lnTo>
                  <a:lnTo>
                    <a:pt x="1298448" y="952753"/>
                  </a:lnTo>
                  <a:lnTo>
                    <a:pt x="1278509" y="993901"/>
                  </a:lnTo>
                  <a:lnTo>
                    <a:pt x="1255903" y="1033526"/>
                  </a:lnTo>
                  <a:lnTo>
                    <a:pt x="1230884" y="1071371"/>
                  </a:lnTo>
                  <a:lnTo>
                    <a:pt x="1203325" y="1107439"/>
                  </a:lnTo>
                  <a:lnTo>
                    <a:pt x="1173480" y="1141476"/>
                  </a:lnTo>
                  <a:lnTo>
                    <a:pt x="1141476" y="1173480"/>
                  </a:lnTo>
                  <a:lnTo>
                    <a:pt x="1107440" y="1203325"/>
                  </a:lnTo>
                  <a:lnTo>
                    <a:pt x="1071372" y="1230883"/>
                  </a:lnTo>
                  <a:lnTo>
                    <a:pt x="1033526" y="1255902"/>
                  </a:lnTo>
                  <a:lnTo>
                    <a:pt x="993902" y="1278508"/>
                  </a:lnTo>
                  <a:lnTo>
                    <a:pt x="952754" y="1298448"/>
                  </a:lnTo>
                  <a:lnTo>
                    <a:pt x="909954" y="1315720"/>
                  </a:lnTo>
                  <a:lnTo>
                    <a:pt x="865885" y="1330070"/>
                  </a:lnTo>
                  <a:lnTo>
                    <a:pt x="820547" y="1341373"/>
                  </a:lnTo>
                  <a:lnTo>
                    <a:pt x="774065" y="1349629"/>
                  </a:lnTo>
                  <a:lnTo>
                    <a:pt x="726566" y="1354708"/>
                  </a:lnTo>
                  <a:lnTo>
                    <a:pt x="678179" y="1356360"/>
                  </a:lnTo>
                  <a:lnTo>
                    <a:pt x="629793" y="1354708"/>
                  </a:lnTo>
                  <a:lnTo>
                    <a:pt x="582295" y="1349629"/>
                  </a:lnTo>
                  <a:lnTo>
                    <a:pt x="535813" y="1341373"/>
                  </a:lnTo>
                  <a:lnTo>
                    <a:pt x="490474" y="1330070"/>
                  </a:lnTo>
                  <a:lnTo>
                    <a:pt x="446404" y="1315720"/>
                  </a:lnTo>
                  <a:lnTo>
                    <a:pt x="403606" y="1298448"/>
                  </a:lnTo>
                  <a:lnTo>
                    <a:pt x="362458" y="1278508"/>
                  </a:lnTo>
                  <a:lnTo>
                    <a:pt x="322834" y="1255902"/>
                  </a:lnTo>
                  <a:lnTo>
                    <a:pt x="284988" y="1230883"/>
                  </a:lnTo>
                  <a:lnTo>
                    <a:pt x="248920" y="1203325"/>
                  </a:lnTo>
                  <a:lnTo>
                    <a:pt x="214884" y="1173480"/>
                  </a:lnTo>
                  <a:lnTo>
                    <a:pt x="182880" y="1141476"/>
                  </a:lnTo>
                  <a:lnTo>
                    <a:pt x="153035" y="1107439"/>
                  </a:lnTo>
                  <a:lnTo>
                    <a:pt x="125476" y="1071371"/>
                  </a:lnTo>
                  <a:lnTo>
                    <a:pt x="100457" y="1033526"/>
                  </a:lnTo>
                  <a:lnTo>
                    <a:pt x="77851" y="993901"/>
                  </a:lnTo>
                  <a:lnTo>
                    <a:pt x="57912" y="952753"/>
                  </a:lnTo>
                  <a:lnTo>
                    <a:pt x="40640" y="909955"/>
                  </a:lnTo>
                  <a:lnTo>
                    <a:pt x="26289" y="865886"/>
                  </a:lnTo>
                  <a:lnTo>
                    <a:pt x="14986" y="820546"/>
                  </a:lnTo>
                  <a:lnTo>
                    <a:pt x="6731" y="774064"/>
                  </a:lnTo>
                  <a:lnTo>
                    <a:pt x="1651" y="726566"/>
                  </a:lnTo>
                  <a:lnTo>
                    <a:pt x="0" y="678180"/>
                  </a:lnTo>
                  <a:close/>
                </a:path>
              </a:pathLst>
            </a:custGeom>
            <a:ln w="6096">
              <a:solidFill>
                <a:srgbClr val="4057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589276" y="4076699"/>
              <a:ext cx="201295" cy="0"/>
            </a:xfrm>
            <a:custGeom>
              <a:avLst/>
              <a:gdLst/>
              <a:ahLst/>
              <a:cxnLst/>
              <a:rect l="l" t="t" r="r" b="b"/>
              <a:pathLst>
                <a:path w="201294">
                  <a:moveTo>
                    <a:pt x="0" y="0"/>
                  </a:moveTo>
                  <a:lnTo>
                    <a:pt x="201041" y="0"/>
                  </a:lnTo>
                </a:path>
              </a:pathLst>
            </a:custGeom>
            <a:ln w="15240">
              <a:solidFill>
                <a:srgbClr val="5474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445496" y="4824983"/>
              <a:ext cx="524255" cy="69189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311384" y="4733544"/>
              <a:ext cx="155448" cy="32918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05272" y="2697479"/>
              <a:ext cx="816863" cy="64922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10255" y="3898391"/>
              <a:ext cx="371856" cy="335280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200911" y="3959351"/>
              <a:ext cx="1554480" cy="1551305"/>
            </a:xfrm>
            <a:custGeom>
              <a:avLst/>
              <a:gdLst/>
              <a:ahLst/>
              <a:cxnLst/>
              <a:rect l="l" t="t" r="r" b="b"/>
              <a:pathLst>
                <a:path w="1554480" h="1551304">
                  <a:moveTo>
                    <a:pt x="0" y="775462"/>
                  </a:moveTo>
                  <a:lnTo>
                    <a:pt x="1422" y="728218"/>
                  </a:lnTo>
                  <a:lnTo>
                    <a:pt x="5613" y="681736"/>
                  </a:lnTo>
                  <a:lnTo>
                    <a:pt x="12522" y="636016"/>
                  </a:lnTo>
                  <a:lnTo>
                    <a:pt x="22047" y="591312"/>
                  </a:lnTo>
                  <a:lnTo>
                    <a:pt x="34099" y="547624"/>
                  </a:lnTo>
                  <a:lnTo>
                    <a:pt x="48615" y="504825"/>
                  </a:lnTo>
                  <a:lnTo>
                    <a:pt x="65506" y="463296"/>
                  </a:lnTo>
                  <a:lnTo>
                    <a:pt x="84709" y="423037"/>
                  </a:lnTo>
                  <a:lnTo>
                    <a:pt x="106044" y="384048"/>
                  </a:lnTo>
                  <a:lnTo>
                    <a:pt x="129666" y="346456"/>
                  </a:lnTo>
                  <a:lnTo>
                    <a:pt x="155194" y="310388"/>
                  </a:lnTo>
                  <a:lnTo>
                    <a:pt x="182753" y="275844"/>
                  </a:lnTo>
                  <a:lnTo>
                    <a:pt x="212216" y="242950"/>
                  </a:lnTo>
                  <a:lnTo>
                    <a:pt x="243459" y="211709"/>
                  </a:lnTo>
                  <a:lnTo>
                    <a:pt x="276478" y="182372"/>
                  </a:lnTo>
                  <a:lnTo>
                    <a:pt x="311022" y="154940"/>
                  </a:lnTo>
                  <a:lnTo>
                    <a:pt x="347218" y="129412"/>
                  </a:lnTo>
                  <a:lnTo>
                    <a:pt x="384937" y="105918"/>
                  </a:lnTo>
                  <a:lnTo>
                    <a:pt x="423925" y="84455"/>
                  </a:lnTo>
                  <a:lnTo>
                    <a:pt x="464312" y="65405"/>
                  </a:lnTo>
                  <a:lnTo>
                    <a:pt x="505968" y="48514"/>
                  </a:lnTo>
                  <a:lnTo>
                    <a:pt x="548767" y="34036"/>
                  </a:lnTo>
                  <a:lnTo>
                    <a:pt x="592582" y="21971"/>
                  </a:lnTo>
                  <a:lnTo>
                    <a:pt x="637413" y="12446"/>
                  </a:lnTo>
                  <a:lnTo>
                    <a:pt x="683132" y="5587"/>
                  </a:lnTo>
                  <a:lnTo>
                    <a:pt x="729742" y="1397"/>
                  </a:lnTo>
                  <a:lnTo>
                    <a:pt x="777113" y="0"/>
                  </a:lnTo>
                  <a:lnTo>
                    <a:pt x="824483" y="1397"/>
                  </a:lnTo>
                  <a:lnTo>
                    <a:pt x="871093" y="5587"/>
                  </a:lnTo>
                  <a:lnTo>
                    <a:pt x="916813" y="12446"/>
                  </a:lnTo>
                  <a:lnTo>
                    <a:pt x="961644" y="21971"/>
                  </a:lnTo>
                  <a:lnTo>
                    <a:pt x="1005458" y="34036"/>
                  </a:lnTo>
                  <a:lnTo>
                    <a:pt x="1048257" y="48514"/>
                  </a:lnTo>
                  <a:lnTo>
                    <a:pt x="1089914" y="65405"/>
                  </a:lnTo>
                  <a:lnTo>
                    <a:pt x="1130300" y="84455"/>
                  </a:lnTo>
                  <a:lnTo>
                    <a:pt x="1169289" y="105918"/>
                  </a:lnTo>
                  <a:lnTo>
                    <a:pt x="1207008" y="129412"/>
                  </a:lnTo>
                  <a:lnTo>
                    <a:pt x="1243202" y="154940"/>
                  </a:lnTo>
                  <a:lnTo>
                    <a:pt x="1277746" y="182372"/>
                  </a:lnTo>
                  <a:lnTo>
                    <a:pt x="1310767" y="211709"/>
                  </a:lnTo>
                  <a:lnTo>
                    <a:pt x="1342008" y="242950"/>
                  </a:lnTo>
                  <a:lnTo>
                    <a:pt x="1371473" y="275844"/>
                  </a:lnTo>
                  <a:lnTo>
                    <a:pt x="1399032" y="310388"/>
                  </a:lnTo>
                  <a:lnTo>
                    <a:pt x="1424558" y="346456"/>
                  </a:lnTo>
                  <a:lnTo>
                    <a:pt x="1448181" y="384048"/>
                  </a:lnTo>
                  <a:lnTo>
                    <a:pt x="1469517" y="423037"/>
                  </a:lnTo>
                  <a:lnTo>
                    <a:pt x="1488694" y="463296"/>
                  </a:lnTo>
                  <a:lnTo>
                    <a:pt x="1505585" y="504825"/>
                  </a:lnTo>
                  <a:lnTo>
                    <a:pt x="1520063" y="547624"/>
                  </a:lnTo>
                  <a:lnTo>
                    <a:pt x="1532127" y="591312"/>
                  </a:lnTo>
                  <a:lnTo>
                    <a:pt x="1541652" y="636016"/>
                  </a:lnTo>
                  <a:lnTo>
                    <a:pt x="1548638" y="681736"/>
                  </a:lnTo>
                  <a:lnTo>
                    <a:pt x="1552829" y="728218"/>
                  </a:lnTo>
                  <a:lnTo>
                    <a:pt x="1554226" y="775462"/>
                  </a:lnTo>
                  <a:lnTo>
                    <a:pt x="1552829" y="822706"/>
                  </a:lnTo>
                  <a:lnTo>
                    <a:pt x="1548638" y="869188"/>
                  </a:lnTo>
                  <a:lnTo>
                    <a:pt x="1541652" y="914908"/>
                  </a:lnTo>
                  <a:lnTo>
                    <a:pt x="1532127" y="959612"/>
                  </a:lnTo>
                  <a:lnTo>
                    <a:pt x="1520063" y="1003300"/>
                  </a:lnTo>
                  <a:lnTo>
                    <a:pt x="1505585" y="1046099"/>
                  </a:lnTo>
                  <a:lnTo>
                    <a:pt x="1488694" y="1087628"/>
                  </a:lnTo>
                  <a:lnTo>
                    <a:pt x="1469517" y="1127887"/>
                  </a:lnTo>
                  <a:lnTo>
                    <a:pt x="1448181" y="1166876"/>
                  </a:lnTo>
                  <a:lnTo>
                    <a:pt x="1424558" y="1204468"/>
                  </a:lnTo>
                  <a:lnTo>
                    <a:pt x="1399032" y="1240536"/>
                  </a:lnTo>
                  <a:lnTo>
                    <a:pt x="1371473" y="1275080"/>
                  </a:lnTo>
                  <a:lnTo>
                    <a:pt x="1342008" y="1307973"/>
                  </a:lnTo>
                  <a:lnTo>
                    <a:pt x="1310767" y="1339215"/>
                  </a:lnTo>
                  <a:lnTo>
                    <a:pt x="1277746" y="1368552"/>
                  </a:lnTo>
                  <a:lnTo>
                    <a:pt x="1243202" y="1395984"/>
                  </a:lnTo>
                  <a:lnTo>
                    <a:pt x="1207008" y="1421511"/>
                  </a:lnTo>
                  <a:lnTo>
                    <a:pt x="1169289" y="1445006"/>
                  </a:lnTo>
                  <a:lnTo>
                    <a:pt x="1130300" y="1466469"/>
                  </a:lnTo>
                  <a:lnTo>
                    <a:pt x="1089914" y="1485519"/>
                  </a:lnTo>
                  <a:lnTo>
                    <a:pt x="1048257" y="1502410"/>
                  </a:lnTo>
                  <a:lnTo>
                    <a:pt x="1005458" y="1516888"/>
                  </a:lnTo>
                  <a:lnTo>
                    <a:pt x="961644" y="1528953"/>
                  </a:lnTo>
                  <a:lnTo>
                    <a:pt x="916813" y="1538478"/>
                  </a:lnTo>
                  <a:lnTo>
                    <a:pt x="871093" y="1545336"/>
                  </a:lnTo>
                  <a:lnTo>
                    <a:pt x="824483" y="1549527"/>
                  </a:lnTo>
                  <a:lnTo>
                    <a:pt x="777113" y="1550924"/>
                  </a:lnTo>
                  <a:lnTo>
                    <a:pt x="729742" y="1549527"/>
                  </a:lnTo>
                  <a:lnTo>
                    <a:pt x="683132" y="1545336"/>
                  </a:lnTo>
                  <a:lnTo>
                    <a:pt x="637413" y="1538478"/>
                  </a:lnTo>
                  <a:lnTo>
                    <a:pt x="592582" y="1528953"/>
                  </a:lnTo>
                  <a:lnTo>
                    <a:pt x="548767" y="1516888"/>
                  </a:lnTo>
                  <a:lnTo>
                    <a:pt x="505968" y="1502410"/>
                  </a:lnTo>
                  <a:lnTo>
                    <a:pt x="464312" y="1485519"/>
                  </a:lnTo>
                  <a:lnTo>
                    <a:pt x="423925" y="1466469"/>
                  </a:lnTo>
                  <a:lnTo>
                    <a:pt x="384937" y="1445006"/>
                  </a:lnTo>
                  <a:lnTo>
                    <a:pt x="347218" y="1421511"/>
                  </a:lnTo>
                  <a:lnTo>
                    <a:pt x="311022" y="1395984"/>
                  </a:lnTo>
                  <a:lnTo>
                    <a:pt x="276478" y="1368552"/>
                  </a:lnTo>
                  <a:lnTo>
                    <a:pt x="243459" y="1339215"/>
                  </a:lnTo>
                  <a:lnTo>
                    <a:pt x="212216" y="1307973"/>
                  </a:lnTo>
                  <a:lnTo>
                    <a:pt x="182753" y="1275080"/>
                  </a:lnTo>
                  <a:lnTo>
                    <a:pt x="155194" y="1240536"/>
                  </a:lnTo>
                  <a:lnTo>
                    <a:pt x="129666" y="1204468"/>
                  </a:lnTo>
                  <a:lnTo>
                    <a:pt x="106044" y="1166876"/>
                  </a:lnTo>
                  <a:lnTo>
                    <a:pt x="84709" y="1127887"/>
                  </a:lnTo>
                  <a:lnTo>
                    <a:pt x="65506" y="1087628"/>
                  </a:lnTo>
                  <a:lnTo>
                    <a:pt x="48615" y="1046099"/>
                  </a:lnTo>
                  <a:lnTo>
                    <a:pt x="34099" y="1003300"/>
                  </a:lnTo>
                  <a:lnTo>
                    <a:pt x="22047" y="959612"/>
                  </a:lnTo>
                  <a:lnTo>
                    <a:pt x="12522" y="914908"/>
                  </a:lnTo>
                  <a:lnTo>
                    <a:pt x="5613" y="869188"/>
                  </a:lnTo>
                  <a:lnTo>
                    <a:pt x="1422" y="822706"/>
                  </a:lnTo>
                  <a:lnTo>
                    <a:pt x="0" y="775462"/>
                  </a:lnTo>
                  <a:close/>
                </a:path>
              </a:pathLst>
            </a:custGeom>
            <a:ln w="6096">
              <a:solidFill>
                <a:srgbClr val="4057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28927" y="4319015"/>
              <a:ext cx="1216152" cy="874776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10244708" y="4047490"/>
            <a:ext cx="769620" cy="35877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240665">
              <a:lnSpc>
                <a:spcPts val="1300"/>
              </a:lnSpc>
              <a:spcBef>
                <a:spcPts val="160"/>
              </a:spcBef>
            </a:pPr>
            <a:r>
              <a:rPr sz="1100" b="1" spc="-20" dirty="0">
                <a:solidFill>
                  <a:srgbClr val="5B7985"/>
                </a:solidFill>
                <a:latin typeface="Arial"/>
                <a:cs typeface="Arial"/>
              </a:rPr>
              <a:t>Grid </a:t>
            </a:r>
            <a:r>
              <a:rPr sz="1100" b="1" spc="-30" dirty="0">
                <a:solidFill>
                  <a:srgbClr val="5B7985"/>
                </a:solidFill>
                <a:latin typeface="Arial"/>
                <a:cs typeface="Arial"/>
              </a:rPr>
              <a:t>Connection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69" name="object 69"/>
          <p:cNvSpPr txBox="1"/>
          <p:nvPr/>
        </p:nvSpPr>
        <p:spPr>
          <a:xfrm>
            <a:off x="3381247" y="5394147"/>
            <a:ext cx="583565" cy="4394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spc="-10" dirty="0">
                <a:solidFill>
                  <a:srgbClr val="829FAA"/>
                </a:solidFill>
                <a:latin typeface="Arial MT"/>
                <a:cs typeface="Arial MT"/>
              </a:rPr>
              <a:t>Battery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Arial MT"/>
              <a:cs typeface="Arial MT"/>
            </a:endParaRPr>
          </a:p>
          <a:p>
            <a:pPr marL="64135">
              <a:lnSpc>
                <a:spcPct val="100000"/>
              </a:lnSpc>
            </a:pPr>
            <a:r>
              <a:rPr sz="900" spc="-25" dirty="0">
                <a:solidFill>
                  <a:srgbClr val="829FAA"/>
                </a:solidFill>
                <a:latin typeface="Arial MT"/>
                <a:cs typeface="Arial MT"/>
              </a:rPr>
              <a:t>BCP</a:t>
            </a:r>
            <a:r>
              <a:rPr sz="9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829FAA"/>
                </a:solidFill>
                <a:latin typeface="Arial MT"/>
                <a:cs typeface="Arial MT"/>
              </a:rPr>
              <a:t>Rack</a:t>
            </a:r>
            <a:endParaRPr sz="900">
              <a:latin typeface="Arial MT"/>
              <a:cs typeface="Arial MT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A9573A82-0149-7C33-92C0-AFF37849409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205" y="149649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object 13">
            <a:extLst>
              <a:ext uri="{FF2B5EF4-FFF2-40B4-BE49-F238E27FC236}">
                <a16:creationId xmlns:a16="http://schemas.microsoft.com/office/drawing/2014/main" id="{2FF338A3-2FEE-6953-B565-3431E669E1AF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1833" y="935608"/>
            <a:ext cx="11268710" cy="5230495"/>
            <a:chOff x="441833" y="935608"/>
            <a:chExt cx="11268710" cy="5230495"/>
          </a:xfrm>
        </p:grpSpPr>
        <p:sp>
          <p:nvSpPr>
            <p:cNvPr id="3" name="object 3"/>
            <p:cNvSpPr/>
            <p:nvPr/>
          </p:nvSpPr>
          <p:spPr>
            <a:xfrm>
              <a:off x="478536" y="1149095"/>
              <a:ext cx="11231880" cy="5016500"/>
            </a:xfrm>
            <a:custGeom>
              <a:avLst/>
              <a:gdLst/>
              <a:ahLst/>
              <a:cxnLst/>
              <a:rect l="l" t="t" r="r" b="b"/>
              <a:pathLst>
                <a:path w="11231880" h="5016500">
                  <a:moveTo>
                    <a:pt x="10395458" y="0"/>
                  </a:moveTo>
                  <a:lnTo>
                    <a:pt x="836422" y="0"/>
                  </a:lnTo>
                  <a:lnTo>
                    <a:pt x="788962" y="1269"/>
                  </a:lnTo>
                  <a:lnTo>
                    <a:pt x="742188" y="5206"/>
                  </a:lnTo>
                  <a:lnTo>
                    <a:pt x="696188" y="11683"/>
                  </a:lnTo>
                  <a:lnTo>
                    <a:pt x="651014" y="20574"/>
                  </a:lnTo>
                  <a:lnTo>
                    <a:pt x="606755" y="31876"/>
                  </a:lnTo>
                  <a:lnTo>
                    <a:pt x="563473" y="45465"/>
                  </a:lnTo>
                  <a:lnTo>
                    <a:pt x="521233" y="61340"/>
                  </a:lnTo>
                  <a:lnTo>
                    <a:pt x="480110" y="79375"/>
                  </a:lnTo>
                  <a:lnTo>
                    <a:pt x="440182" y="99567"/>
                  </a:lnTo>
                  <a:lnTo>
                    <a:pt x="401510" y="121792"/>
                  </a:lnTo>
                  <a:lnTo>
                    <a:pt x="364172" y="145923"/>
                  </a:lnTo>
                  <a:lnTo>
                    <a:pt x="328231" y="171957"/>
                  </a:lnTo>
                  <a:lnTo>
                    <a:pt x="293763" y="199770"/>
                  </a:lnTo>
                  <a:lnTo>
                    <a:pt x="260845" y="229488"/>
                  </a:lnTo>
                  <a:lnTo>
                    <a:pt x="229527" y="260730"/>
                  </a:lnTo>
                  <a:lnTo>
                    <a:pt x="199898" y="293624"/>
                  </a:lnTo>
                  <a:lnTo>
                    <a:pt x="172021" y="328167"/>
                  </a:lnTo>
                  <a:lnTo>
                    <a:pt x="145973" y="363981"/>
                  </a:lnTo>
                  <a:lnTo>
                    <a:pt x="121818" y="401319"/>
                  </a:lnTo>
                  <a:lnTo>
                    <a:pt x="99618" y="440054"/>
                  </a:lnTo>
                  <a:lnTo>
                    <a:pt x="79463" y="479932"/>
                  </a:lnTo>
                  <a:lnTo>
                    <a:pt x="61417" y="521080"/>
                  </a:lnTo>
                  <a:lnTo>
                    <a:pt x="45542" y="563244"/>
                  </a:lnTo>
                  <a:lnTo>
                    <a:pt x="31927" y="606551"/>
                  </a:lnTo>
                  <a:lnTo>
                    <a:pt x="20624" y="650748"/>
                  </a:lnTo>
                  <a:lnTo>
                    <a:pt x="11709" y="695959"/>
                  </a:lnTo>
                  <a:lnTo>
                    <a:pt x="5245" y="741933"/>
                  </a:lnTo>
                  <a:lnTo>
                    <a:pt x="1320" y="788669"/>
                  </a:lnTo>
                  <a:lnTo>
                    <a:pt x="0" y="836040"/>
                  </a:lnTo>
                  <a:lnTo>
                    <a:pt x="0" y="4180458"/>
                  </a:lnTo>
                  <a:lnTo>
                    <a:pt x="1320" y="4227830"/>
                  </a:lnTo>
                  <a:lnTo>
                    <a:pt x="5245" y="4274566"/>
                  </a:lnTo>
                  <a:lnTo>
                    <a:pt x="11709" y="4320540"/>
                  </a:lnTo>
                  <a:lnTo>
                    <a:pt x="20624" y="4365752"/>
                  </a:lnTo>
                  <a:lnTo>
                    <a:pt x="31927" y="4409948"/>
                  </a:lnTo>
                  <a:lnTo>
                    <a:pt x="45542" y="4453255"/>
                  </a:lnTo>
                  <a:lnTo>
                    <a:pt x="61417" y="4495469"/>
                  </a:lnTo>
                  <a:lnTo>
                    <a:pt x="79463" y="4536567"/>
                  </a:lnTo>
                  <a:lnTo>
                    <a:pt x="99618" y="4576483"/>
                  </a:lnTo>
                  <a:lnTo>
                    <a:pt x="121818" y="4615141"/>
                  </a:lnTo>
                  <a:lnTo>
                    <a:pt x="145973" y="4652467"/>
                  </a:lnTo>
                  <a:lnTo>
                    <a:pt x="172021" y="4688395"/>
                  </a:lnTo>
                  <a:lnTo>
                    <a:pt x="199898" y="4722850"/>
                  </a:lnTo>
                  <a:lnTo>
                    <a:pt x="229527" y="4755756"/>
                  </a:lnTo>
                  <a:lnTo>
                    <a:pt x="260845" y="4787061"/>
                  </a:lnTo>
                  <a:lnTo>
                    <a:pt x="293763" y="4816678"/>
                  </a:lnTo>
                  <a:lnTo>
                    <a:pt x="328231" y="4844542"/>
                  </a:lnTo>
                  <a:lnTo>
                    <a:pt x="364172" y="4870589"/>
                  </a:lnTo>
                  <a:lnTo>
                    <a:pt x="401510" y="4894732"/>
                  </a:lnTo>
                  <a:lnTo>
                    <a:pt x="440182" y="4916919"/>
                  </a:lnTo>
                  <a:lnTo>
                    <a:pt x="480110" y="4937061"/>
                  </a:lnTo>
                  <a:lnTo>
                    <a:pt x="521233" y="4955108"/>
                  </a:lnTo>
                  <a:lnTo>
                    <a:pt x="563473" y="4970970"/>
                  </a:lnTo>
                  <a:lnTo>
                    <a:pt x="606755" y="4984584"/>
                  </a:lnTo>
                  <a:lnTo>
                    <a:pt x="651014" y="4995887"/>
                  </a:lnTo>
                  <a:lnTo>
                    <a:pt x="696188" y="5004803"/>
                  </a:lnTo>
                  <a:lnTo>
                    <a:pt x="742188" y="5011254"/>
                  </a:lnTo>
                  <a:lnTo>
                    <a:pt x="788962" y="5015179"/>
                  </a:lnTo>
                  <a:lnTo>
                    <a:pt x="836422" y="5016500"/>
                  </a:lnTo>
                  <a:lnTo>
                    <a:pt x="10395458" y="5016500"/>
                  </a:lnTo>
                  <a:lnTo>
                    <a:pt x="10442956" y="5015179"/>
                  </a:lnTo>
                  <a:lnTo>
                    <a:pt x="10489692" y="5011254"/>
                  </a:lnTo>
                  <a:lnTo>
                    <a:pt x="10535666" y="5004803"/>
                  </a:lnTo>
                  <a:lnTo>
                    <a:pt x="10580878" y="4995887"/>
                  </a:lnTo>
                  <a:lnTo>
                    <a:pt x="10625074" y="4984584"/>
                  </a:lnTo>
                  <a:lnTo>
                    <a:pt x="10668381" y="4970970"/>
                  </a:lnTo>
                  <a:lnTo>
                    <a:pt x="10710672" y="4955108"/>
                  </a:lnTo>
                  <a:lnTo>
                    <a:pt x="10751820" y="4937061"/>
                  </a:lnTo>
                  <a:lnTo>
                    <a:pt x="10791698" y="4916919"/>
                  </a:lnTo>
                  <a:lnTo>
                    <a:pt x="10830306" y="4894732"/>
                  </a:lnTo>
                  <a:lnTo>
                    <a:pt x="10867644" y="4870589"/>
                  </a:lnTo>
                  <a:lnTo>
                    <a:pt x="10903585" y="4844542"/>
                  </a:lnTo>
                  <a:lnTo>
                    <a:pt x="10938129" y="4816678"/>
                  </a:lnTo>
                  <a:lnTo>
                    <a:pt x="10971022" y="4787061"/>
                  </a:lnTo>
                  <a:lnTo>
                    <a:pt x="11002391" y="4755756"/>
                  </a:lnTo>
                  <a:lnTo>
                    <a:pt x="11031982" y="4722850"/>
                  </a:lnTo>
                  <a:lnTo>
                    <a:pt x="11059795" y="4688395"/>
                  </a:lnTo>
                  <a:lnTo>
                    <a:pt x="11085957" y="4652467"/>
                  </a:lnTo>
                  <a:lnTo>
                    <a:pt x="11110087" y="4615141"/>
                  </a:lnTo>
                  <a:lnTo>
                    <a:pt x="11132312" y="4576483"/>
                  </a:lnTo>
                  <a:lnTo>
                    <a:pt x="11152378" y="4536567"/>
                  </a:lnTo>
                  <a:lnTo>
                    <a:pt x="11170412" y="4495469"/>
                  </a:lnTo>
                  <a:lnTo>
                    <a:pt x="11186287" y="4453255"/>
                  </a:lnTo>
                  <a:lnTo>
                    <a:pt x="11200003" y="4409948"/>
                  </a:lnTo>
                  <a:lnTo>
                    <a:pt x="11211306" y="4365752"/>
                  </a:lnTo>
                  <a:lnTo>
                    <a:pt x="11220196" y="4320540"/>
                  </a:lnTo>
                  <a:lnTo>
                    <a:pt x="11226673" y="4274566"/>
                  </a:lnTo>
                  <a:lnTo>
                    <a:pt x="11230610" y="4227830"/>
                  </a:lnTo>
                  <a:lnTo>
                    <a:pt x="11231880" y="4180458"/>
                  </a:lnTo>
                  <a:lnTo>
                    <a:pt x="11231880" y="836040"/>
                  </a:lnTo>
                  <a:lnTo>
                    <a:pt x="11230610" y="788669"/>
                  </a:lnTo>
                  <a:lnTo>
                    <a:pt x="11226673" y="741933"/>
                  </a:lnTo>
                  <a:lnTo>
                    <a:pt x="11220196" y="695959"/>
                  </a:lnTo>
                  <a:lnTo>
                    <a:pt x="11211306" y="650748"/>
                  </a:lnTo>
                  <a:lnTo>
                    <a:pt x="11200003" y="606551"/>
                  </a:lnTo>
                  <a:lnTo>
                    <a:pt x="11186287" y="563244"/>
                  </a:lnTo>
                  <a:lnTo>
                    <a:pt x="11170412" y="521080"/>
                  </a:lnTo>
                  <a:lnTo>
                    <a:pt x="11152378" y="479932"/>
                  </a:lnTo>
                  <a:lnTo>
                    <a:pt x="11132312" y="440054"/>
                  </a:lnTo>
                  <a:lnTo>
                    <a:pt x="11110087" y="401319"/>
                  </a:lnTo>
                  <a:lnTo>
                    <a:pt x="11085957" y="363981"/>
                  </a:lnTo>
                  <a:lnTo>
                    <a:pt x="11059795" y="328167"/>
                  </a:lnTo>
                  <a:lnTo>
                    <a:pt x="11031982" y="293624"/>
                  </a:lnTo>
                  <a:lnTo>
                    <a:pt x="11002391" y="260730"/>
                  </a:lnTo>
                  <a:lnTo>
                    <a:pt x="10971022" y="229488"/>
                  </a:lnTo>
                  <a:lnTo>
                    <a:pt x="10938129" y="199770"/>
                  </a:lnTo>
                  <a:lnTo>
                    <a:pt x="10903585" y="171957"/>
                  </a:lnTo>
                  <a:lnTo>
                    <a:pt x="10867644" y="145923"/>
                  </a:lnTo>
                  <a:lnTo>
                    <a:pt x="10830306" y="121792"/>
                  </a:lnTo>
                  <a:lnTo>
                    <a:pt x="10791698" y="99567"/>
                  </a:lnTo>
                  <a:lnTo>
                    <a:pt x="10751820" y="79375"/>
                  </a:lnTo>
                  <a:lnTo>
                    <a:pt x="10710672" y="61340"/>
                  </a:lnTo>
                  <a:lnTo>
                    <a:pt x="10668381" y="45465"/>
                  </a:lnTo>
                  <a:lnTo>
                    <a:pt x="10625074" y="31876"/>
                  </a:lnTo>
                  <a:lnTo>
                    <a:pt x="10580878" y="20574"/>
                  </a:lnTo>
                  <a:lnTo>
                    <a:pt x="10535666" y="11683"/>
                  </a:lnTo>
                  <a:lnTo>
                    <a:pt x="10489692" y="5206"/>
                  </a:lnTo>
                  <a:lnTo>
                    <a:pt x="10442956" y="1269"/>
                  </a:lnTo>
                  <a:lnTo>
                    <a:pt x="10395458" y="0"/>
                  </a:lnTo>
                  <a:close/>
                </a:path>
              </a:pathLst>
            </a:custGeom>
            <a:solidFill>
              <a:srgbClr val="E6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5008" y="938783"/>
              <a:ext cx="11231880" cy="51419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45008" y="938783"/>
              <a:ext cx="11231880" cy="5142230"/>
            </a:xfrm>
            <a:custGeom>
              <a:avLst/>
              <a:gdLst/>
              <a:ahLst/>
              <a:cxnLst/>
              <a:rect l="l" t="t" r="r" b="b"/>
              <a:pathLst>
                <a:path w="11231880" h="5142230">
                  <a:moveTo>
                    <a:pt x="0" y="856995"/>
                  </a:moveTo>
                  <a:lnTo>
                    <a:pt x="1358" y="808354"/>
                  </a:lnTo>
                  <a:lnTo>
                    <a:pt x="5372" y="760349"/>
                  </a:lnTo>
                  <a:lnTo>
                    <a:pt x="11988" y="713231"/>
                  </a:lnTo>
                  <a:lnTo>
                    <a:pt x="21120" y="667003"/>
                  </a:lnTo>
                  <a:lnTo>
                    <a:pt x="32702" y="621664"/>
                  </a:lnTo>
                  <a:lnTo>
                    <a:pt x="46659" y="577341"/>
                  </a:lnTo>
                  <a:lnTo>
                    <a:pt x="62915" y="534035"/>
                  </a:lnTo>
                  <a:lnTo>
                    <a:pt x="81407" y="491870"/>
                  </a:lnTo>
                  <a:lnTo>
                    <a:pt x="102057" y="450976"/>
                  </a:lnTo>
                  <a:lnTo>
                    <a:pt x="124790" y="411352"/>
                  </a:lnTo>
                  <a:lnTo>
                    <a:pt x="149542" y="373125"/>
                  </a:lnTo>
                  <a:lnTo>
                    <a:pt x="176225" y="336295"/>
                  </a:lnTo>
                  <a:lnTo>
                    <a:pt x="204787" y="300989"/>
                  </a:lnTo>
                  <a:lnTo>
                    <a:pt x="235140" y="267207"/>
                  </a:lnTo>
                  <a:lnTo>
                    <a:pt x="267220" y="235203"/>
                  </a:lnTo>
                  <a:lnTo>
                    <a:pt x="300951" y="204850"/>
                  </a:lnTo>
                  <a:lnTo>
                    <a:pt x="336257" y="176275"/>
                  </a:lnTo>
                  <a:lnTo>
                    <a:pt x="373075" y="149605"/>
                  </a:lnTo>
                  <a:lnTo>
                    <a:pt x="411327" y="124840"/>
                  </a:lnTo>
                  <a:lnTo>
                    <a:pt x="450938" y="102107"/>
                  </a:lnTo>
                  <a:lnTo>
                    <a:pt x="491845" y="81406"/>
                  </a:lnTo>
                  <a:lnTo>
                    <a:pt x="533971" y="62864"/>
                  </a:lnTo>
                  <a:lnTo>
                    <a:pt x="577240" y="46608"/>
                  </a:lnTo>
                  <a:lnTo>
                    <a:pt x="621576" y="32765"/>
                  </a:lnTo>
                  <a:lnTo>
                    <a:pt x="666915" y="21081"/>
                  </a:lnTo>
                  <a:lnTo>
                    <a:pt x="713193" y="11937"/>
                  </a:lnTo>
                  <a:lnTo>
                    <a:pt x="760310" y="5333"/>
                  </a:lnTo>
                  <a:lnTo>
                    <a:pt x="808228" y="1396"/>
                  </a:lnTo>
                  <a:lnTo>
                    <a:pt x="856869" y="0"/>
                  </a:lnTo>
                  <a:lnTo>
                    <a:pt x="10374630" y="0"/>
                  </a:lnTo>
                  <a:lnTo>
                    <a:pt x="10423271" y="1396"/>
                  </a:lnTo>
                  <a:lnTo>
                    <a:pt x="10471150" y="5333"/>
                  </a:lnTo>
                  <a:lnTo>
                    <a:pt x="10518267" y="11937"/>
                  </a:lnTo>
                  <a:lnTo>
                    <a:pt x="10564622" y="21081"/>
                  </a:lnTo>
                  <a:lnTo>
                    <a:pt x="10609961" y="32765"/>
                  </a:lnTo>
                  <a:lnTo>
                    <a:pt x="10654284" y="46608"/>
                  </a:lnTo>
                  <a:lnTo>
                    <a:pt x="10697591" y="62864"/>
                  </a:lnTo>
                  <a:lnTo>
                    <a:pt x="10739628" y="81406"/>
                  </a:lnTo>
                  <a:lnTo>
                    <a:pt x="10780522" y="102107"/>
                  </a:lnTo>
                  <a:lnTo>
                    <a:pt x="10820146" y="124840"/>
                  </a:lnTo>
                  <a:lnTo>
                    <a:pt x="10858373" y="149605"/>
                  </a:lnTo>
                  <a:lnTo>
                    <a:pt x="10895203" y="176275"/>
                  </a:lnTo>
                  <a:lnTo>
                    <a:pt x="10930509" y="204850"/>
                  </a:lnTo>
                  <a:lnTo>
                    <a:pt x="10964291" y="235203"/>
                  </a:lnTo>
                  <a:lnTo>
                    <a:pt x="10996422" y="267207"/>
                  </a:lnTo>
                  <a:lnTo>
                    <a:pt x="11026775" y="300989"/>
                  </a:lnTo>
                  <a:lnTo>
                    <a:pt x="11055223" y="336295"/>
                  </a:lnTo>
                  <a:lnTo>
                    <a:pt x="11082020" y="373125"/>
                  </a:lnTo>
                  <a:lnTo>
                    <a:pt x="11106658" y="411352"/>
                  </a:lnTo>
                  <a:lnTo>
                    <a:pt x="11129391" y="450976"/>
                  </a:lnTo>
                  <a:lnTo>
                    <a:pt x="11150092" y="491870"/>
                  </a:lnTo>
                  <a:lnTo>
                    <a:pt x="11168634" y="534035"/>
                  </a:lnTo>
                  <a:lnTo>
                    <a:pt x="11184890" y="577341"/>
                  </a:lnTo>
                  <a:lnTo>
                    <a:pt x="11198860" y="621664"/>
                  </a:lnTo>
                  <a:lnTo>
                    <a:pt x="11210417" y="667003"/>
                  </a:lnTo>
                  <a:lnTo>
                    <a:pt x="11219561" y="713231"/>
                  </a:lnTo>
                  <a:lnTo>
                    <a:pt x="11226165" y="760349"/>
                  </a:lnTo>
                  <a:lnTo>
                    <a:pt x="11230102" y="808354"/>
                  </a:lnTo>
                  <a:lnTo>
                    <a:pt x="11231499" y="856995"/>
                  </a:lnTo>
                  <a:lnTo>
                    <a:pt x="11231499" y="4284726"/>
                  </a:lnTo>
                  <a:lnTo>
                    <a:pt x="11230102" y="4333367"/>
                  </a:lnTo>
                  <a:lnTo>
                    <a:pt x="11226165" y="4381373"/>
                  </a:lnTo>
                  <a:lnTo>
                    <a:pt x="11219561" y="4428490"/>
                  </a:lnTo>
                  <a:lnTo>
                    <a:pt x="11210417" y="4474718"/>
                  </a:lnTo>
                  <a:lnTo>
                    <a:pt x="11198733" y="4520057"/>
                  </a:lnTo>
                  <a:lnTo>
                    <a:pt x="11184890" y="4564380"/>
                  </a:lnTo>
                  <a:lnTo>
                    <a:pt x="11168634" y="4607687"/>
                  </a:lnTo>
                  <a:lnTo>
                    <a:pt x="11150092" y="4649812"/>
                  </a:lnTo>
                  <a:lnTo>
                    <a:pt x="11129391" y="4690732"/>
                  </a:lnTo>
                  <a:lnTo>
                    <a:pt x="11106658" y="4730343"/>
                  </a:lnTo>
                  <a:lnTo>
                    <a:pt x="11082020" y="4768596"/>
                  </a:lnTo>
                  <a:lnTo>
                    <a:pt x="11055223" y="4805426"/>
                  </a:lnTo>
                  <a:lnTo>
                    <a:pt x="11026775" y="4840732"/>
                  </a:lnTo>
                  <a:lnTo>
                    <a:pt x="10996422" y="4874475"/>
                  </a:lnTo>
                  <a:lnTo>
                    <a:pt x="10964291" y="4906556"/>
                  </a:lnTo>
                  <a:lnTo>
                    <a:pt x="10930509" y="4936909"/>
                  </a:lnTo>
                  <a:lnTo>
                    <a:pt x="10895203" y="4965471"/>
                  </a:lnTo>
                  <a:lnTo>
                    <a:pt x="10858373" y="4992166"/>
                  </a:lnTo>
                  <a:lnTo>
                    <a:pt x="10820146" y="5016919"/>
                  </a:lnTo>
                  <a:lnTo>
                    <a:pt x="10780522" y="5039652"/>
                  </a:lnTo>
                  <a:lnTo>
                    <a:pt x="10739628" y="5060302"/>
                  </a:lnTo>
                  <a:lnTo>
                    <a:pt x="10697591" y="5078793"/>
                  </a:lnTo>
                  <a:lnTo>
                    <a:pt x="10654284" y="5095049"/>
                  </a:lnTo>
                  <a:lnTo>
                    <a:pt x="10609961" y="5109006"/>
                  </a:lnTo>
                  <a:lnTo>
                    <a:pt x="10564622" y="5120589"/>
                  </a:lnTo>
                  <a:lnTo>
                    <a:pt x="10518267" y="5129733"/>
                  </a:lnTo>
                  <a:lnTo>
                    <a:pt x="10471150" y="5136337"/>
                  </a:lnTo>
                  <a:lnTo>
                    <a:pt x="10423271" y="5140363"/>
                  </a:lnTo>
                  <a:lnTo>
                    <a:pt x="10374630" y="5141722"/>
                  </a:lnTo>
                  <a:lnTo>
                    <a:pt x="856869" y="5141722"/>
                  </a:lnTo>
                  <a:lnTo>
                    <a:pt x="808228" y="5140363"/>
                  </a:lnTo>
                  <a:lnTo>
                    <a:pt x="760310" y="5136337"/>
                  </a:lnTo>
                  <a:lnTo>
                    <a:pt x="713193" y="5129733"/>
                  </a:lnTo>
                  <a:lnTo>
                    <a:pt x="666915" y="5120589"/>
                  </a:lnTo>
                  <a:lnTo>
                    <a:pt x="621576" y="5109006"/>
                  </a:lnTo>
                  <a:lnTo>
                    <a:pt x="577240" y="5095049"/>
                  </a:lnTo>
                  <a:lnTo>
                    <a:pt x="533971" y="5078793"/>
                  </a:lnTo>
                  <a:lnTo>
                    <a:pt x="491845" y="5060302"/>
                  </a:lnTo>
                  <a:lnTo>
                    <a:pt x="450938" y="5039652"/>
                  </a:lnTo>
                  <a:lnTo>
                    <a:pt x="411327" y="5016906"/>
                  </a:lnTo>
                  <a:lnTo>
                    <a:pt x="373075" y="4992166"/>
                  </a:lnTo>
                  <a:lnTo>
                    <a:pt x="336257" y="4965471"/>
                  </a:lnTo>
                  <a:lnTo>
                    <a:pt x="300951" y="4936909"/>
                  </a:lnTo>
                  <a:lnTo>
                    <a:pt x="267220" y="4906543"/>
                  </a:lnTo>
                  <a:lnTo>
                    <a:pt x="235140" y="4874463"/>
                  </a:lnTo>
                  <a:lnTo>
                    <a:pt x="204787" y="4840732"/>
                  </a:lnTo>
                  <a:lnTo>
                    <a:pt x="176225" y="4805413"/>
                  </a:lnTo>
                  <a:lnTo>
                    <a:pt x="149542" y="4768596"/>
                  </a:lnTo>
                  <a:lnTo>
                    <a:pt x="124790" y="4730343"/>
                  </a:lnTo>
                  <a:lnTo>
                    <a:pt x="102057" y="4690719"/>
                  </a:lnTo>
                  <a:lnTo>
                    <a:pt x="81407" y="4649812"/>
                  </a:lnTo>
                  <a:lnTo>
                    <a:pt x="62915" y="4607687"/>
                  </a:lnTo>
                  <a:lnTo>
                    <a:pt x="46659" y="4564380"/>
                  </a:lnTo>
                  <a:lnTo>
                    <a:pt x="32702" y="4520057"/>
                  </a:lnTo>
                  <a:lnTo>
                    <a:pt x="21120" y="4474718"/>
                  </a:lnTo>
                  <a:lnTo>
                    <a:pt x="11988" y="4428490"/>
                  </a:lnTo>
                  <a:lnTo>
                    <a:pt x="5372" y="4381246"/>
                  </a:lnTo>
                  <a:lnTo>
                    <a:pt x="1358" y="4333367"/>
                  </a:lnTo>
                  <a:lnTo>
                    <a:pt x="0" y="4284726"/>
                  </a:lnTo>
                  <a:lnTo>
                    <a:pt x="0" y="856995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3023" y="2921635"/>
              <a:ext cx="266446" cy="11544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33272" y="2529839"/>
              <a:ext cx="633730" cy="535940"/>
            </a:xfrm>
            <a:custGeom>
              <a:avLst/>
              <a:gdLst/>
              <a:ahLst/>
              <a:cxnLst/>
              <a:rect l="l" t="t" r="r" b="b"/>
              <a:pathLst>
                <a:path w="633730" h="535939">
                  <a:moveTo>
                    <a:pt x="389636" y="363220"/>
                  </a:moveTo>
                  <a:lnTo>
                    <a:pt x="0" y="363220"/>
                  </a:lnTo>
                  <a:lnTo>
                    <a:pt x="0" y="535813"/>
                  </a:lnTo>
                  <a:lnTo>
                    <a:pt x="407416" y="535813"/>
                  </a:lnTo>
                  <a:lnTo>
                    <a:pt x="407416" y="533400"/>
                  </a:lnTo>
                  <a:lnTo>
                    <a:pt x="633729" y="533400"/>
                  </a:lnTo>
                  <a:lnTo>
                    <a:pt x="630047" y="518033"/>
                  </a:lnTo>
                  <a:lnTo>
                    <a:pt x="17691" y="518033"/>
                  </a:lnTo>
                  <a:lnTo>
                    <a:pt x="17691" y="381000"/>
                  </a:lnTo>
                  <a:lnTo>
                    <a:pt x="389636" y="381000"/>
                  </a:lnTo>
                  <a:lnTo>
                    <a:pt x="389636" y="363220"/>
                  </a:lnTo>
                  <a:close/>
                </a:path>
                <a:path w="633730" h="535939">
                  <a:moveTo>
                    <a:pt x="407416" y="363220"/>
                  </a:moveTo>
                  <a:lnTo>
                    <a:pt x="389636" y="363220"/>
                  </a:lnTo>
                  <a:lnTo>
                    <a:pt x="389636" y="518033"/>
                  </a:lnTo>
                  <a:lnTo>
                    <a:pt x="630047" y="518033"/>
                  </a:lnTo>
                  <a:lnTo>
                    <a:pt x="629539" y="515747"/>
                  </a:lnTo>
                  <a:lnTo>
                    <a:pt x="407416" y="515747"/>
                  </a:lnTo>
                  <a:lnTo>
                    <a:pt x="407416" y="363220"/>
                  </a:lnTo>
                  <a:close/>
                </a:path>
                <a:path w="633730" h="535939">
                  <a:moveTo>
                    <a:pt x="568197" y="188213"/>
                  </a:moveTo>
                  <a:lnTo>
                    <a:pt x="550418" y="188213"/>
                  </a:lnTo>
                  <a:lnTo>
                    <a:pt x="550418" y="257937"/>
                  </a:lnTo>
                  <a:lnTo>
                    <a:pt x="611251" y="515747"/>
                  </a:lnTo>
                  <a:lnTo>
                    <a:pt x="611251" y="438404"/>
                  </a:lnTo>
                  <a:lnTo>
                    <a:pt x="568197" y="256032"/>
                  </a:lnTo>
                  <a:lnTo>
                    <a:pt x="568197" y="188213"/>
                  </a:lnTo>
                  <a:close/>
                </a:path>
                <a:path w="633730" h="535939">
                  <a:moveTo>
                    <a:pt x="611251" y="438404"/>
                  </a:moveTo>
                  <a:lnTo>
                    <a:pt x="611251" y="515747"/>
                  </a:lnTo>
                  <a:lnTo>
                    <a:pt x="629539" y="515747"/>
                  </a:lnTo>
                  <a:lnTo>
                    <a:pt x="611251" y="438404"/>
                  </a:lnTo>
                  <a:close/>
                </a:path>
                <a:path w="633730" h="535939">
                  <a:moveTo>
                    <a:pt x="119316" y="22225"/>
                  </a:moveTo>
                  <a:lnTo>
                    <a:pt x="68364" y="22225"/>
                  </a:lnTo>
                  <a:lnTo>
                    <a:pt x="64330" y="26035"/>
                  </a:lnTo>
                  <a:lnTo>
                    <a:pt x="64460" y="26035"/>
                  </a:lnTo>
                  <a:lnTo>
                    <a:pt x="51333" y="363220"/>
                  </a:lnTo>
                  <a:lnTo>
                    <a:pt x="69113" y="363220"/>
                  </a:lnTo>
                  <a:lnTo>
                    <a:pt x="75018" y="210438"/>
                  </a:lnTo>
                  <a:lnTo>
                    <a:pt x="130721" y="210438"/>
                  </a:lnTo>
                  <a:lnTo>
                    <a:pt x="130721" y="184912"/>
                  </a:lnTo>
                  <a:lnTo>
                    <a:pt x="76060" y="184912"/>
                  </a:lnTo>
                  <a:lnTo>
                    <a:pt x="77292" y="151892"/>
                  </a:lnTo>
                  <a:lnTo>
                    <a:pt x="123875" y="151892"/>
                  </a:lnTo>
                  <a:lnTo>
                    <a:pt x="123875" y="126492"/>
                  </a:lnTo>
                  <a:lnTo>
                    <a:pt x="78244" y="126492"/>
                  </a:lnTo>
                  <a:lnTo>
                    <a:pt x="79578" y="93472"/>
                  </a:lnTo>
                  <a:lnTo>
                    <a:pt x="121589" y="93472"/>
                  </a:lnTo>
                  <a:lnTo>
                    <a:pt x="121589" y="68199"/>
                  </a:lnTo>
                  <a:lnTo>
                    <a:pt x="80530" y="68199"/>
                  </a:lnTo>
                  <a:lnTo>
                    <a:pt x="81648" y="40512"/>
                  </a:lnTo>
                  <a:lnTo>
                    <a:pt x="81673" y="39877"/>
                  </a:lnTo>
                  <a:lnTo>
                    <a:pt x="119316" y="39877"/>
                  </a:lnTo>
                  <a:lnTo>
                    <a:pt x="119316" y="22225"/>
                  </a:lnTo>
                  <a:close/>
                </a:path>
                <a:path w="633730" h="535939">
                  <a:moveTo>
                    <a:pt x="130721" y="210438"/>
                  </a:moveTo>
                  <a:lnTo>
                    <a:pt x="124840" y="210438"/>
                  </a:lnTo>
                  <a:lnTo>
                    <a:pt x="130721" y="363220"/>
                  </a:lnTo>
                  <a:lnTo>
                    <a:pt x="130721" y="210438"/>
                  </a:lnTo>
                  <a:close/>
                </a:path>
                <a:path w="633730" h="535939">
                  <a:moveTo>
                    <a:pt x="131584" y="22225"/>
                  </a:moveTo>
                  <a:lnTo>
                    <a:pt x="130721" y="22225"/>
                  </a:lnTo>
                  <a:lnTo>
                    <a:pt x="130721" y="363220"/>
                  </a:lnTo>
                  <a:lnTo>
                    <a:pt x="148501" y="363220"/>
                  </a:lnTo>
                  <a:lnTo>
                    <a:pt x="135488" y="26035"/>
                  </a:lnTo>
                  <a:lnTo>
                    <a:pt x="135618" y="26035"/>
                  </a:lnTo>
                  <a:lnTo>
                    <a:pt x="131584" y="22225"/>
                  </a:lnTo>
                  <a:close/>
                </a:path>
                <a:path w="633730" h="535939">
                  <a:moveTo>
                    <a:pt x="246761" y="22225"/>
                  </a:moveTo>
                  <a:lnTo>
                    <a:pt x="195745" y="22225"/>
                  </a:lnTo>
                  <a:lnTo>
                    <a:pt x="191619" y="26035"/>
                  </a:lnTo>
                  <a:lnTo>
                    <a:pt x="191752" y="26035"/>
                  </a:lnTo>
                  <a:lnTo>
                    <a:pt x="178727" y="363220"/>
                  </a:lnTo>
                  <a:lnTo>
                    <a:pt x="196507" y="363220"/>
                  </a:lnTo>
                  <a:lnTo>
                    <a:pt x="202412" y="210438"/>
                  </a:lnTo>
                  <a:lnTo>
                    <a:pt x="258064" y="210438"/>
                  </a:lnTo>
                  <a:lnTo>
                    <a:pt x="258064" y="184912"/>
                  </a:lnTo>
                  <a:lnTo>
                    <a:pt x="203441" y="184912"/>
                  </a:lnTo>
                  <a:lnTo>
                    <a:pt x="204685" y="151892"/>
                  </a:lnTo>
                  <a:lnTo>
                    <a:pt x="251206" y="151892"/>
                  </a:lnTo>
                  <a:lnTo>
                    <a:pt x="251206" y="126492"/>
                  </a:lnTo>
                  <a:lnTo>
                    <a:pt x="205638" y="126492"/>
                  </a:lnTo>
                  <a:lnTo>
                    <a:pt x="206959" y="93472"/>
                  </a:lnTo>
                  <a:lnTo>
                    <a:pt x="249047" y="93472"/>
                  </a:lnTo>
                  <a:lnTo>
                    <a:pt x="249047" y="68199"/>
                  </a:lnTo>
                  <a:lnTo>
                    <a:pt x="207924" y="68199"/>
                  </a:lnTo>
                  <a:lnTo>
                    <a:pt x="208942" y="40512"/>
                  </a:lnTo>
                  <a:lnTo>
                    <a:pt x="208965" y="39877"/>
                  </a:lnTo>
                  <a:lnTo>
                    <a:pt x="246761" y="39877"/>
                  </a:lnTo>
                  <a:lnTo>
                    <a:pt x="246761" y="22225"/>
                  </a:lnTo>
                  <a:close/>
                </a:path>
                <a:path w="633730" h="535939">
                  <a:moveTo>
                    <a:pt x="258064" y="210438"/>
                  </a:moveTo>
                  <a:lnTo>
                    <a:pt x="252222" y="210438"/>
                  </a:lnTo>
                  <a:lnTo>
                    <a:pt x="258064" y="363220"/>
                  </a:lnTo>
                  <a:lnTo>
                    <a:pt x="258064" y="210438"/>
                  </a:lnTo>
                  <a:close/>
                </a:path>
                <a:path w="633730" h="535939">
                  <a:moveTo>
                    <a:pt x="258825" y="22225"/>
                  </a:moveTo>
                  <a:lnTo>
                    <a:pt x="258064" y="22225"/>
                  </a:lnTo>
                  <a:lnTo>
                    <a:pt x="258064" y="363220"/>
                  </a:lnTo>
                  <a:lnTo>
                    <a:pt x="275844" y="363220"/>
                  </a:lnTo>
                  <a:lnTo>
                    <a:pt x="270002" y="210438"/>
                  </a:lnTo>
                  <a:lnTo>
                    <a:pt x="269117" y="188213"/>
                  </a:lnTo>
                  <a:lnTo>
                    <a:pt x="267716" y="151892"/>
                  </a:lnTo>
                  <a:lnTo>
                    <a:pt x="266700" y="126492"/>
                  </a:lnTo>
                  <a:lnTo>
                    <a:pt x="265430" y="93472"/>
                  </a:lnTo>
                  <a:lnTo>
                    <a:pt x="264612" y="70231"/>
                  </a:lnTo>
                  <a:lnTo>
                    <a:pt x="263423" y="40512"/>
                  </a:lnTo>
                  <a:lnTo>
                    <a:pt x="262894" y="26035"/>
                  </a:lnTo>
                  <a:lnTo>
                    <a:pt x="263030" y="26035"/>
                  </a:lnTo>
                  <a:lnTo>
                    <a:pt x="258825" y="22225"/>
                  </a:lnTo>
                  <a:close/>
                </a:path>
                <a:path w="633730" h="535939">
                  <a:moveTo>
                    <a:pt x="568197" y="186817"/>
                  </a:moveTo>
                  <a:lnTo>
                    <a:pt x="376681" y="186817"/>
                  </a:lnTo>
                  <a:lnTo>
                    <a:pt x="376681" y="256032"/>
                  </a:lnTo>
                  <a:lnTo>
                    <a:pt x="351281" y="363220"/>
                  </a:lnTo>
                  <a:lnTo>
                    <a:pt x="369569" y="363220"/>
                  </a:lnTo>
                  <a:lnTo>
                    <a:pt x="394208" y="259080"/>
                  </a:lnTo>
                  <a:lnTo>
                    <a:pt x="394462" y="257937"/>
                  </a:lnTo>
                  <a:lnTo>
                    <a:pt x="394462" y="188213"/>
                  </a:lnTo>
                  <a:lnTo>
                    <a:pt x="568197" y="188213"/>
                  </a:lnTo>
                  <a:lnTo>
                    <a:pt x="568197" y="186817"/>
                  </a:lnTo>
                  <a:close/>
                </a:path>
                <a:path w="633730" h="535939">
                  <a:moveTo>
                    <a:pt x="578485" y="119887"/>
                  </a:moveTo>
                  <a:lnTo>
                    <a:pt x="348615" y="119887"/>
                  </a:lnTo>
                  <a:lnTo>
                    <a:pt x="348615" y="186817"/>
                  </a:lnTo>
                  <a:lnTo>
                    <a:pt x="596265" y="186817"/>
                  </a:lnTo>
                  <a:lnTo>
                    <a:pt x="596265" y="169037"/>
                  </a:lnTo>
                  <a:lnTo>
                    <a:pt x="366394" y="169037"/>
                  </a:lnTo>
                  <a:lnTo>
                    <a:pt x="366394" y="137795"/>
                  </a:lnTo>
                  <a:lnTo>
                    <a:pt x="578485" y="137795"/>
                  </a:lnTo>
                  <a:lnTo>
                    <a:pt x="578485" y="119887"/>
                  </a:lnTo>
                  <a:close/>
                </a:path>
                <a:path w="633730" h="535939">
                  <a:moveTo>
                    <a:pt x="123875" y="151892"/>
                  </a:moveTo>
                  <a:lnTo>
                    <a:pt x="122542" y="151892"/>
                  </a:lnTo>
                  <a:lnTo>
                    <a:pt x="123875" y="184912"/>
                  </a:lnTo>
                  <a:lnTo>
                    <a:pt x="123875" y="151892"/>
                  </a:lnTo>
                  <a:close/>
                </a:path>
                <a:path w="633730" h="535939">
                  <a:moveTo>
                    <a:pt x="130721" y="22225"/>
                  </a:moveTo>
                  <a:lnTo>
                    <a:pt x="123875" y="22225"/>
                  </a:lnTo>
                  <a:lnTo>
                    <a:pt x="123875" y="184912"/>
                  </a:lnTo>
                  <a:lnTo>
                    <a:pt x="130721" y="184912"/>
                  </a:lnTo>
                  <a:lnTo>
                    <a:pt x="130721" y="22225"/>
                  </a:lnTo>
                  <a:close/>
                </a:path>
                <a:path w="633730" h="535939">
                  <a:moveTo>
                    <a:pt x="251206" y="151892"/>
                  </a:moveTo>
                  <a:lnTo>
                    <a:pt x="249936" y="151892"/>
                  </a:lnTo>
                  <a:lnTo>
                    <a:pt x="251206" y="184912"/>
                  </a:lnTo>
                  <a:lnTo>
                    <a:pt x="251206" y="151892"/>
                  </a:lnTo>
                  <a:close/>
                </a:path>
                <a:path w="633730" h="535939">
                  <a:moveTo>
                    <a:pt x="258064" y="22225"/>
                  </a:moveTo>
                  <a:lnTo>
                    <a:pt x="251206" y="22225"/>
                  </a:lnTo>
                  <a:lnTo>
                    <a:pt x="251206" y="184912"/>
                  </a:lnTo>
                  <a:lnTo>
                    <a:pt x="258064" y="184912"/>
                  </a:lnTo>
                  <a:lnTo>
                    <a:pt x="258064" y="22225"/>
                  </a:lnTo>
                  <a:close/>
                </a:path>
                <a:path w="633730" h="535939">
                  <a:moveTo>
                    <a:pt x="596265" y="119887"/>
                  </a:moveTo>
                  <a:lnTo>
                    <a:pt x="578485" y="119887"/>
                  </a:lnTo>
                  <a:lnTo>
                    <a:pt x="578485" y="169037"/>
                  </a:lnTo>
                  <a:lnTo>
                    <a:pt x="596265" y="169037"/>
                  </a:lnTo>
                  <a:lnTo>
                    <a:pt x="596265" y="119887"/>
                  </a:lnTo>
                  <a:close/>
                </a:path>
                <a:path w="633730" h="535939">
                  <a:moveTo>
                    <a:pt x="121589" y="93472"/>
                  </a:moveTo>
                  <a:lnTo>
                    <a:pt x="120268" y="93472"/>
                  </a:lnTo>
                  <a:lnTo>
                    <a:pt x="121589" y="126492"/>
                  </a:lnTo>
                  <a:lnTo>
                    <a:pt x="121589" y="93472"/>
                  </a:lnTo>
                  <a:close/>
                </a:path>
                <a:path w="633730" h="535939">
                  <a:moveTo>
                    <a:pt x="123875" y="22225"/>
                  </a:moveTo>
                  <a:lnTo>
                    <a:pt x="121589" y="22225"/>
                  </a:lnTo>
                  <a:lnTo>
                    <a:pt x="121589" y="126492"/>
                  </a:lnTo>
                  <a:lnTo>
                    <a:pt x="123875" y="126492"/>
                  </a:lnTo>
                  <a:lnTo>
                    <a:pt x="123875" y="22225"/>
                  </a:lnTo>
                  <a:close/>
                </a:path>
                <a:path w="633730" h="535939">
                  <a:moveTo>
                    <a:pt x="249047" y="93472"/>
                  </a:moveTo>
                  <a:lnTo>
                    <a:pt x="247650" y="93472"/>
                  </a:lnTo>
                  <a:lnTo>
                    <a:pt x="249047" y="126492"/>
                  </a:lnTo>
                  <a:lnTo>
                    <a:pt x="249047" y="93472"/>
                  </a:lnTo>
                  <a:close/>
                </a:path>
                <a:path w="633730" h="535939">
                  <a:moveTo>
                    <a:pt x="251206" y="22225"/>
                  </a:moveTo>
                  <a:lnTo>
                    <a:pt x="249047" y="22225"/>
                  </a:lnTo>
                  <a:lnTo>
                    <a:pt x="249047" y="126492"/>
                  </a:lnTo>
                  <a:lnTo>
                    <a:pt x="251206" y="126492"/>
                  </a:lnTo>
                  <a:lnTo>
                    <a:pt x="251206" y="22225"/>
                  </a:lnTo>
                  <a:close/>
                </a:path>
                <a:path w="633730" h="535939">
                  <a:moveTo>
                    <a:pt x="587247" y="508"/>
                  </a:moveTo>
                  <a:lnTo>
                    <a:pt x="586105" y="508"/>
                  </a:lnTo>
                  <a:lnTo>
                    <a:pt x="583311" y="1015"/>
                  </a:lnTo>
                  <a:lnTo>
                    <a:pt x="581152" y="3429"/>
                  </a:lnTo>
                  <a:lnTo>
                    <a:pt x="581025" y="6223"/>
                  </a:lnTo>
                  <a:lnTo>
                    <a:pt x="579628" y="11937"/>
                  </a:lnTo>
                  <a:lnTo>
                    <a:pt x="572769" y="23113"/>
                  </a:lnTo>
                  <a:lnTo>
                    <a:pt x="556133" y="34162"/>
                  </a:lnTo>
                  <a:lnTo>
                    <a:pt x="524459" y="39115"/>
                  </a:lnTo>
                  <a:lnTo>
                    <a:pt x="517652" y="39115"/>
                  </a:lnTo>
                  <a:lnTo>
                    <a:pt x="500125" y="39877"/>
                  </a:lnTo>
                  <a:lnTo>
                    <a:pt x="460756" y="61722"/>
                  </a:lnTo>
                  <a:lnTo>
                    <a:pt x="453897" y="90932"/>
                  </a:lnTo>
                  <a:lnTo>
                    <a:pt x="453897" y="93472"/>
                  </a:lnTo>
                  <a:lnTo>
                    <a:pt x="455930" y="107569"/>
                  </a:lnTo>
                  <a:lnTo>
                    <a:pt x="459359" y="119887"/>
                  </a:lnTo>
                  <a:lnTo>
                    <a:pt x="474725" y="119887"/>
                  </a:lnTo>
                  <a:lnTo>
                    <a:pt x="474599" y="114173"/>
                  </a:lnTo>
                  <a:lnTo>
                    <a:pt x="489566" y="97409"/>
                  </a:lnTo>
                  <a:lnTo>
                    <a:pt x="466852" y="97409"/>
                  </a:lnTo>
                  <a:lnTo>
                    <a:pt x="466412" y="90932"/>
                  </a:lnTo>
                  <a:lnTo>
                    <a:pt x="466344" y="89915"/>
                  </a:lnTo>
                  <a:lnTo>
                    <a:pt x="487806" y="55880"/>
                  </a:lnTo>
                  <a:lnTo>
                    <a:pt x="513864" y="51815"/>
                  </a:lnTo>
                  <a:lnTo>
                    <a:pt x="524455" y="51815"/>
                  </a:lnTo>
                  <a:lnTo>
                    <a:pt x="547243" y="49784"/>
                  </a:lnTo>
                  <a:lnTo>
                    <a:pt x="583565" y="30225"/>
                  </a:lnTo>
                  <a:lnTo>
                    <a:pt x="586613" y="26035"/>
                  </a:lnTo>
                  <a:lnTo>
                    <a:pt x="587163" y="26035"/>
                  </a:lnTo>
                  <a:lnTo>
                    <a:pt x="587247" y="508"/>
                  </a:lnTo>
                  <a:close/>
                </a:path>
                <a:path w="633730" h="535939">
                  <a:moveTo>
                    <a:pt x="588899" y="0"/>
                  </a:moveTo>
                  <a:lnTo>
                    <a:pt x="586697" y="508"/>
                  </a:lnTo>
                  <a:lnTo>
                    <a:pt x="587247" y="508"/>
                  </a:lnTo>
                  <a:lnTo>
                    <a:pt x="587121" y="39115"/>
                  </a:lnTo>
                  <a:lnTo>
                    <a:pt x="552322" y="67818"/>
                  </a:lnTo>
                  <a:lnTo>
                    <a:pt x="535813" y="68834"/>
                  </a:lnTo>
                  <a:lnTo>
                    <a:pt x="530352" y="68834"/>
                  </a:lnTo>
                  <a:lnTo>
                    <a:pt x="510794" y="70231"/>
                  </a:lnTo>
                  <a:lnTo>
                    <a:pt x="471297" y="90297"/>
                  </a:lnTo>
                  <a:lnTo>
                    <a:pt x="466852" y="97409"/>
                  </a:lnTo>
                  <a:lnTo>
                    <a:pt x="489566" y="97409"/>
                  </a:lnTo>
                  <a:lnTo>
                    <a:pt x="499999" y="85725"/>
                  </a:lnTo>
                  <a:lnTo>
                    <a:pt x="530352" y="81534"/>
                  </a:lnTo>
                  <a:lnTo>
                    <a:pt x="535813" y="81534"/>
                  </a:lnTo>
                  <a:lnTo>
                    <a:pt x="584581" y="68580"/>
                  </a:lnTo>
                  <a:lnTo>
                    <a:pt x="599694" y="40512"/>
                  </a:lnTo>
                  <a:lnTo>
                    <a:pt x="599059" y="26035"/>
                  </a:lnTo>
                  <a:lnTo>
                    <a:pt x="588899" y="0"/>
                  </a:lnTo>
                  <a:close/>
                </a:path>
                <a:path w="633730" h="535939">
                  <a:moveTo>
                    <a:pt x="121589" y="22225"/>
                  </a:moveTo>
                  <a:lnTo>
                    <a:pt x="119316" y="22225"/>
                  </a:lnTo>
                  <a:lnTo>
                    <a:pt x="119316" y="68199"/>
                  </a:lnTo>
                  <a:lnTo>
                    <a:pt x="121589" y="68199"/>
                  </a:lnTo>
                  <a:lnTo>
                    <a:pt x="121589" y="22225"/>
                  </a:lnTo>
                  <a:close/>
                </a:path>
                <a:path w="633730" h="535939">
                  <a:moveTo>
                    <a:pt x="249047" y="22225"/>
                  </a:moveTo>
                  <a:lnTo>
                    <a:pt x="246761" y="22225"/>
                  </a:lnTo>
                  <a:lnTo>
                    <a:pt x="246761" y="68199"/>
                  </a:lnTo>
                  <a:lnTo>
                    <a:pt x="249047" y="68199"/>
                  </a:lnTo>
                  <a:lnTo>
                    <a:pt x="249047" y="22225"/>
                  </a:lnTo>
                  <a:close/>
                </a:path>
                <a:path w="633730" h="535939">
                  <a:moveTo>
                    <a:pt x="119316" y="39877"/>
                  </a:moveTo>
                  <a:lnTo>
                    <a:pt x="118262" y="39877"/>
                  </a:lnTo>
                  <a:lnTo>
                    <a:pt x="119302" y="67818"/>
                  </a:lnTo>
                  <a:lnTo>
                    <a:pt x="119316" y="39877"/>
                  </a:lnTo>
                  <a:close/>
                </a:path>
                <a:path w="633730" h="535939">
                  <a:moveTo>
                    <a:pt x="246761" y="39877"/>
                  </a:moveTo>
                  <a:lnTo>
                    <a:pt x="245618" y="39877"/>
                  </a:lnTo>
                  <a:lnTo>
                    <a:pt x="246745" y="67818"/>
                  </a:lnTo>
                  <a:lnTo>
                    <a:pt x="246761" y="39877"/>
                  </a:lnTo>
                  <a:close/>
                </a:path>
                <a:path w="633730" h="535939">
                  <a:moveTo>
                    <a:pt x="587163" y="26035"/>
                  </a:moveTo>
                  <a:lnTo>
                    <a:pt x="586613" y="26035"/>
                  </a:lnTo>
                  <a:lnTo>
                    <a:pt x="587032" y="30225"/>
                  </a:lnTo>
                  <a:lnTo>
                    <a:pt x="587163" y="26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8655" y="2737104"/>
              <a:ext cx="134112" cy="1280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568" y="2438400"/>
              <a:ext cx="243840" cy="1097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78280" y="2468880"/>
              <a:ext cx="128015" cy="112775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52729" y="278079"/>
            <a:ext cx="368363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BESS</a:t>
            </a:r>
            <a:r>
              <a:rPr spc="-400" dirty="0"/>
              <a:t> </a:t>
            </a:r>
            <a:r>
              <a:rPr spc="-30" dirty="0"/>
              <a:t>APPLICATIONS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935348" y="4020692"/>
            <a:ext cx="8255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solidFill>
                  <a:srgbClr val="557583"/>
                </a:solidFill>
                <a:latin typeface="Arial MT"/>
                <a:cs typeface="Arial MT"/>
              </a:rPr>
              <a:t>Transmission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89430" y="4020692"/>
            <a:ext cx="6978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557583"/>
                </a:solidFill>
                <a:latin typeface="Arial MT"/>
                <a:cs typeface="Arial MT"/>
              </a:rPr>
              <a:t>Generation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12605" y="2920111"/>
            <a:ext cx="6934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solidFill>
                  <a:srgbClr val="557583"/>
                </a:solidFill>
                <a:latin typeface="Arial MT"/>
                <a:cs typeface="Arial MT"/>
              </a:rPr>
              <a:t>Residential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65260" y="4020692"/>
            <a:ext cx="1650364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557583"/>
                </a:solidFill>
                <a:latin typeface="Arial MT"/>
                <a:cs typeface="Arial MT"/>
              </a:rPr>
              <a:t>Commercial</a:t>
            </a:r>
            <a:r>
              <a:rPr sz="1100" spc="-3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557583"/>
                </a:solidFill>
                <a:latin typeface="Arial MT"/>
                <a:cs typeface="Arial MT"/>
              </a:rPr>
              <a:t>and</a:t>
            </a:r>
            <a:r>
              <a:rPr sz="1100" spc="-5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557583"/>
                </a:solidFill>
                <a:latin typeface="Arial MT"/>
                <a:cs typeface="Arial MT"/>
              </a:rPr>
              <a:t>Industries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81242" y="4020692"/>
            <a:ext cx="6946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solidFill>
                  <a:srgbClr val="557583"/>
                </a:solidFill>
                <a:latin typeface="Arial MT"/>
                <a:cs typeface="Arial MT"/>
              </a:rPr>
              <a:t>Distribution</a:t>
            </a:r>
            <a:endParaRPr sz="11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35736" y="1435608"/>
            <a:ext cx="10269220" cy="3197860"/>
            <a:chOff x="935736" y="1435608"/>
            <a:chExt cx="10269220" cy="3197860"/>
          </a:xfrm>
        </p:grpSpPr>
        <p:sp>
          <p:nvSpPr>
            <p:cNvPr id="18" name="object 18"/>
            <p:cNvSpPr/>
            <p:nvPr/>
          </p:nvSpPr>
          <p:spPr>
            <a:xfrm>
              <a:off x="1772411" y="2296668"/>
              <a:ext cx="7430770" cy="636905"/>
            </a:xfrm>
            <a:custGeom>
              <a:avLst/>
              <a:gdLst/>
              <a:ahLst/>
              <a:cxnLst/>
              <a:rect l="l" t="t" r="r" b="b"/>
              <a:pathLst>
                <a:path w="7430770" h="636905">
                  <a:moveTo>
                    <a:pt x="0" y="304673"/>
                  </a:moveTo>
                  <a:lnTo>
                    <a:pt x="28575" y="275844"/>
                  </a:lnTo>
                  <a:lnTo>
                    <a:pt x="65024" y="248666"/>
                  </a:lnTo>
                  <a:lnTo>
                    <a:pt x="117093" y="224917"/>
                  </a:lnTo>
                  <a:lnTo>
                    <a:pt x="192658" y="206248"/>
                  </a:lnTo>
                  <a:lnTo>
                    <a:pt x="325500" y="193294"/>
                  </a:lnTo>
                  <a:lnTo>
                    <a:pt x="500888" y="185166"/>
                  </a:lnTo>
                  <a:lnTo>
                    <a:pt x="653795" y="180975"/>
                  </a:lnTo>
                  <a:lnTo>
                    <a:pt x="719201" y="179832"/>
                  </a:lnTo>
                </a:path>
                <a:path w="7430770" h="636905">
                  <a:moveTo>
                    <a:pt x="1624584" y="423291"/>
                  </a:moveTo>
                  <a:lnTo>
                    <a:pt x="1660143" y="381508"/>
                  </a:lnTo>
                  <a:lnTo>
                    <a:pt x="1695703" y="340868"/>
                  </a:lnTo>
                  <a:lnTo>
                    <a:pt x="1731772" y="302260"/>
                  </a:lnTo>
                  <a:lnTo>
                    <a:pt x="1768348" y="266827"/>
                  </a:lnTo>
                  <a:lnTo>
                    <a:pt x="1805686" y="235585"/>
                  </a:lnTo>
                  <a:lnTo>
                    <a:pt x="1843913" y="209550"/>
                  </a:lnTo>
                  <a:lnTo>
                    <a:pt x="1883155" y="189865"/>
                  </a:lnTo>
                  <a:lnTo>
                    <a:pt x="1923796" y="177673"/>
                  </a:lnTo>
                  <a:lnTo>
                    <a:pt x="1965705" y="173736"/>
                  </a:lnTo>
                  <a:lnTo>
                    <a:pt x="2009393" y="179324"/>
                  </a:lnTo>
                  <a:lnTo>
                    <a:pt x="2150872" y="265811"/>
                  </a:lnTo>
                  <a:lnTo>
                    <a:pt x="2317496" y="421386"/>
                  </a:lnTo>
                  <a:lnTo>
                    <a:pt x="2456307" y="570230"/>
                  </a:lnTo>
                  <a:lnTo>
                    <a:pt x="2514346" y="636778"/>
                  </a:lnTo>
                </a:path>
                <a:path w="7430770" h="636905">
                  <a:moveTo>
                    <a:pt x="2651760" y="569849"/>
                  </a:moveTo>
                  <a:lnTo>
                    <a:pt x="2665603" y="517779"/>
                  </a:lnTo>
                  <a:lnTo>
                    <a:pt x="2683129" y="468757"/>
                  </a:lnTo>
                  <a:lnTo>
                    <a:pt x="2708275" y="425831"/>
                  </a:lnTo>
                  <a:lnTo>
                    <a:pt x="2744724" y="392049"/>
                  </a:lnTo>
                  <a:lnTo>
                    <a:pt x="2808732" y="368808"/>
                  </a:lnTo>
                  <a:lnTo>
                    <a:pt x="2893441" y="354203"/>
                  </a:lnTo>
                  <a:lnTo>
                    <a:pt x="2967228" y="346583"/>
                  </a:lnTo>
                  <a:lnTo>
                    <a:pt x="2998724" y="344424"/>
                  </a:lnTo>
                </a:path>
                <a:path w="7430770" h="636905">
                  <a:moveTo>
                    <a:pt x="3855720" y="367538"/>
                  </a:moveTo>
                  <a:lnTo>
                    <a:pt x="3890264" y="321945"/>
                  </a:lnTo>
                  <a:lnTo>
                    <a:pt x="3925062" y="278257"/>
                  </a:lnTo>
                  <a:lnTo>
                    <a:pt x="3960367" y="238125"/>
                  </a:lnTo>
                  <a:lnTo>
                    <a:pt x="3996563" y="203327"/>
                  </a:lnTo>
                  <a:lnTo>
                    <a:pt x="4033774" y="175768"/>
                  </a:lnTo>
                  <a:lnTo>
                    <a:pt x="4072509" y="157099"/>
                  </a:lnTo>
                  <a:lnTo>
                    <a:pt x="4112767" y="149352"/>
                  </a:lnTo>
                  <a:lnTo>
                    <a:pt x="4154932" y="154178"/>
                  </a:lnTo>
                  <a:lnTo>
                    <a:pt x="4264914" y="229743"/>
                  </a:lnTo>
                  <a:lnTo>
                    <a:pt x="4394454" y="365887"/>
                  </a:lnTo>
                  <a:lnTo>
                    <a:pt x="4502531" y="496062"/>
                  </a:lnTo>
                  <a:lnTo>
                    <a:pt x="4547616" y="554228"/>
                  </a:lnTo>
                </a:path>
                <a:path w="7430770" h="636905">
                  <a:moveTo>
                    <a:pt x="6748271" y="163957"/>
                  </a:moveTo>
                  <a:lnTo>
                    <a:pt x="6787134" y="124841"/>
                  </a:lnTo>
                  <a:lnTo>
                    <a:pt x="6826504" y="87757"/>
                  </a:lnTo>
                  <a:lnTo>
                    <a:pt x="6866636" y="54737"/>
                  </a:lnTo>
                  <a:lnTo>
                    <a:pt x="6908038" y="27686"/>
                  </a:lnTo>
                  <a:lnTo>
                    <a:pt x="6950963" y="8762"/>
                  </a:lnTo>
                  <a:lnTo>
                    <a:pt x="6995921" y="0"/>
                  </a:lnTo>
                  <a:lnTo>
                    <a:pt x="7043292" y="3302"/>
                  </a:lnTo>
                  <a:lnTo>
                    <a:pt x="7151751" y="60198"/>
                  </a:lnTo>
                  <a:lnTo>
                    <a:pt x="7279513" y="162687"/>
                  </a:lnTo>
                  <a:lnTo>
                    <a:pt x="7386065" y="260604"/>
                  </a:lnTo>
                  <a:lnTo>
                    <a:pt x="7430515" y="304419"/>
                  </a:lnTo>
                </a:path>
              </a:pathLst>
            </a:custGeom>
            <a:ln w="15240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73468" y="1443228"/>
              <a:ext cx="0" cy="2533015"/>
            </a:xfrm>
            <a:custGeom>
              <a:avLst/>
              <a:gdLst/>
              <a:ahLst/>
              <a:cxnLst/>
              <a:rect l="l" t="t" r="r" b="b"/>
              <a:pathLst>
                <a:path h="2533015">
                  <a:moveTo>
                    <a:pt x="0" y="0"/>
                  </a:moveTo>
                  <a:lnTo>
                    <a:pt x="0" y="2532761"/>
                  </a:lnTo>
                </a:path>
              </a:pathLst>
            </a:custGeom>
            <a:ln w="15240">
              <a:solidFill>
                <a:srgbClr val="94ADB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75360" y="4596384"/>
              <a:ext cx="5650865" cy="0"/>
            </a:xfrm>
            <a:custGeom>
              <a:avLst/>
              <a:gdLst/>
              <a:ahLst/>
              <a:cxnLst/>
              <a:rect l="l" t="t" r="r" b="b"/>
              <a:pathLst>
                <a:path w="5650865">
                  <a:moveTo>
                    <a:pt x="0" y="0"/>
                  </a:moveTo>
                  <a:lnTo>
                    <a:pt x="5650865" y="0"/>
                  </a:lnTo>
                </a:path>
              </a:pathLst>
            </a:custGeom>
            <a:ln w="24384">
              <a:solidFill>
                <a:srgbClr val="94AD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614159" y="4556759"/>
              <a:ext cx="73660" cy="76200"/>
            </a:xfrm>
            <a:custGeom>
              <a:avLst/>
              <a:gdLst/>
              <a:ahLst/>
              <a:cxnLst/>
              <a:rect l="l" t="t" r="r" b="b"/>
              <a:pathLst>
                <a:path w="73659" h="76200">
                  <a:moveTo>
                    <a:pt x="0" y="0"/>
                  </a:moveTo>
                  <a:lnTo>
                    <a:pt x="0" y="76200"/>
                  </a:lnTo>
                  <a:lnTo>
                    <a:pt x="73151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AD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5736" y="4556759"/>
              <a:ext cx="76200" cy="762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763255" y="4596384"/>
              <a:ext cx="3401060" cy="0"/>
            </a:xfrm>
            <a:custGeom>
              <a:avLst/>
              <a:gdLst/>
              <a:ahLst/>
              <a:cxnLst/>
              <a:rect l="l" t="t" r="r" b="b"/>
              <a:pathLst>
                <a:path w="3401059">
                  <a:moveTo>
                    <a:pt x="3401060" y="0"/>
                  </a:moveTo>
                  <a:lnTo>
                    <a:pt x="0" y="0"/>
                  </a:lnTo>
                </a:path>
              </a:pathLst>
            </a:custGeom>
            <a:ln w="24384">
              <a:solidFill>
                <a:srgbClr val="94AD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99247" y="455675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94AD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28247" y="4556759"/>
              <a:ext cx="76198" cy="7620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6818121" y="4734559"/>
            <a:ext cx="7264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 marR="5080" indent="-161925">
              <a:lnSpc>
                <a:spcPct val="100000"/>
              </a:lnSpc>
              <a:spcBef>
                <a:spcPts val="100"/>
              </a:spcBef>
            </a:pPr>
            <a:r>
              <a:rPr sz="1200" b="1" spc="-30" dirty="0">
                <a:solidFill>
                  <a:srgbClr val="829FAA"/>
                </a:solidFill>
                <a:latin typeface="Arial"/>
                <a:cs typeface="Arial"/>
              </a:rPr>
              <a:t>Electricity </a:t>
            </a:r>
            <a:r>
              <a:rPr sz="1200" b="1" spc="-10" dirty="0">
                <a:solidFill>
                  <a:srgbClr val="829FAA"/>
                </a:solidFill>
                <a:latin typeface="Arial"/>
                <a:cs typeface="Arial"/>
              </a:rPr>
              <a:t>Meter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76322" y="4670551"/>
            <a:ext cx="1551305" cy="45402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65"/>
              </a:spcBef>
            </a:pP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Front</a:t>
            </a:r>
            <a:r>
              <a:rPr sz="1400" b="1" spc="-7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of</a:t>
            </a:r>
            <a:r>
              <a:rPr sz="1400" b="1" spc="-5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The</a:t>
            </a:r>
            <a:r>
              <a:rPr sz="1400" b="1" spc="-5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557583"/>
                </a:solidFill>
                <a:latin typeface="Arial"/>
                <a:cs typeface="Arial"/>
              </a:rPr>
              <a:t>Meter </a:t>
            </a:r>
            <a:r>
              <a:rPr sz="1400" b="1" spc="-10" dirty="0">
                <a:solidFill>
                  <a:srgbClr val="557583"/>
                </a:solidFill>
                <a:latin typeface="Arial"/>
                <a:cs typeface="Arial"/>
              </a:rPr>
              <a:t>Applications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87257" y="4670551"/>
            <a:ext cx="1484630" cy="45402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65"/>
              </a:spcBef>
            </a:pPr>
            <a:r>
              <a:rPr sz="1400" b="1" spc="-10" dirty="0">
                <a:solidFill>
                  <a:srgbClr val="557583"/>
                </a:solidFill>
                <a:latin typeface="Arial"/>
                <a:cs typeface="Arial"/>
              </a:rPr>
              <a:t>Behind</a:t>
            </a:r>
            <a:r>
              <a:rPr sz="1400" b="1" spc="-7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57583"/>
                </a:solidFill>
                <a:latin typeface="Arial"/>
                <a:cs typeface="Arial"/>
              </a:rPr>
              <a:t>The</a:t>
            </a:r>
            <a:r>
              <a:rPr sz="1400" b="1" spc="-4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557583"/>
                </a:solidFill>
                <a:latin typeface="Arial"/>
                <a:cs typeface="Arial"/>
              </a:rPr>
              <a:t>Meter </a:t>
            </a:r>
            <a:r>
              <a:rPr sz="1400" b="1" spc="-10" dirty="0">
                <a:solidFill>
                  <a:srgbClr val="557583"/>
                </a:solidFill>
                <a:latin typeface="Arial"/>
                <a:cs typeface="Arial"/>
              </a:rPr>
              <a:t>Applications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737485" y="2920111"/>
            <a:ext cx="3911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solidFill>
                  <a:srgbClr val="557583"/>
                </a:solidFill>
                <a:latin typeface="Arial MT"/>
                <a:cs typeface="Arial MT"/>
              </a:rPr>
              <a:t>BESS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499597" y="4003369"/>
            <a:ext cx="57467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solidFill>
                  <a:srgbClr val="557583"/>
                </a:solidFill>
                <a:latin typeface="Tahoma"/>
                <a:cs typeface="Tahoma"/>
              </a:rPr>
              <a:t>Microgrid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27175" y="2298192"/>
            <a:ext cx="10131425" cy="2371090"/>
            <a:chOff x="1027175" y="2298192"/>
            <a:chExt cx="10131425" cy="2371090"/>
          </a:xfrm>
        </p:grpSpPr>
        <p:sp>
          <p:nvSpPr>
            <p:cNvPr id="32" name="object 32"/>
            <p:cNvSpPr/>
            <p:nvPr/>
          </p:nvSpPr>
          <p:spPr>
            <a:xfrm>
              <a:off x="1027176" y="3295268"/>
              <a:ext cx="573405" cy="581660"/>
            </a:xfrm>
            <a:custGeom>
              <a:avLst/>
              <a:gdLst/>
              <a:ahLst/>
              <a:cxnLst/>
              <a:rect l="l" t="t" r="r" b="b"/>
              <a:pathLst>
                <a:path w="573405" h="581660">
                  <a:moveTo>
                    <a:pt x="401193" y="253873"/>
                  </a:moveTo>
                  <a:lnTo>
                    <a:pt x="400888" y="249428"/>
                  </a:lnTo>
                  <a:lnTo>
                    <a:pt x="400812" y="248158"/>
                  </a:lnTo>
                  <a:lnTo>
                    <a:pt x="382397" y="240919"/>
                  </a:lnTo>
                  <a:lnTo>
                    <a:pt x="382397" y="259969"/>
                  </a:lnTo>
                  <a:lnTo>
                    <a:pt x="381127" y="263144"/>
                  </a:lnTo>
                  <a:lnTo>
                    <a:pt x="379095" y="266839"/>
                  </a:lnTo>
                  <a:lnTo>
                    <a:pt x="376809" y="269887"/>
                  </a:lnTo>
                  <a:lnTo>
                    <a:pt x="291973" y="253250"/>
                  </a:lnTo>
                  <a:lnTo>
                    <a:pt x="272034" y="249428"/>
                  </a:lnTo>
                  <a:lnTo>
                    <a:pt x="209042" y="237109"/>
                  </a:lnTo>
                  <a:lnTo>
                    <a:pt x="210756" y="231902"/>
                  </a:lnTo>
                  <a:lnTo>
                    <a:pt x="211518" y="226441"/>
                  </a:lnTo>
                  <a:lnTo>
                    <a:pt x="211137" y="221107"/>
                  </a:lnTo>
                  <a:lnTo>
                    <a:pt x="268732" y="215646"/>
                  </a:lnTo>
                  <a:lnTo>
                    <a:pt x="382397" y="259969"/>
                  </a:lnTo>
                  <a:lnTo>
                    <a:pt x="382397" y="240919"/>
                  </a:lnTo>
                  <a:lnTo>
                    <a:pt x="317754" y="215646"/>
                  </a:lnTo>
                  <a:lnTo>
                    <a:pt x="287401" y="203708"/>
                  </a:lnTo>
                  <a:lnTo>
                    <a:pt x="271399" y="197358"/>
                  </a:lnTo>
                  <a:lnTo>
                    <a:pt x="206476" y="203708"/>
                  </a:lnTo>
                  <a:lnTo>
                    <a:pt x="200837" y="195072"/>
                  </a:lnTo>
                  <a:lnTo>
                    <a:pt x="194157" y="188849"/>
                  </a:lnTo>
                  <a:lnTo>
                    <a:pt x="194081" y="221056"/>
                  </a:lnTo>
                  <a:lnTo>
                    <a:pt x="194081" y="225298"/>
                  </a:lnTo>
                  <a:lnTo>
                    <a:pt x="175907" y="247904"/>
                  </a:lnTo>
                  <a:lnTo>
                    <a:pt x="173139" y="248920"/>
                  </a:lnTo>
                  <a:lnTo>
                    <a:pt x="170383" y="249428"/>
                  </a:lnTo>
                  <a:lnTo>
                    <a:pt x="164096" y="249428"/>
                  </a:lnTo>
                  <a:lnTo>
                    <a:pt x="151155" y="243459"/>
                  </a:lnTo>
                  <a:lnTo>
                    <a:pt x="148678" y="241554"/>
                  </a:lnTo>
                  <a:lnTo>
                    <a:pt x="146812" y="239407"/>
                  </a:lnTo>
                  <a:lnTo>
                    <a:pt x="146685" y="239191"/>
                  </a:lnTo>
                  <a:lnTo>
                    <a:pt x="146583" y="261747"/>
                  </a:lnTo>
                  <a:lnTo>
                    <a:pt x="121424" y="316992"/>
                  </a:lnTo>
                  <a:lnTo>
                    <a:pt x="26187" y="393065"/>
                  </a:lnTo>
                  <a:lnTo>
                    <a:pt x="24003" y="390398"/>
                  </a:lnTo>
                  <a:lnTo>
                    <a:pt x="21907" y="386842"/>
                  </a:lnTo>
                  <a:lnTo>
                    <a:pt x="20383" y="383540"/>
                  </a:lnTo>
                  <a:lnTo>
                    <a:pt x="134581" y="252222"/>
                  </a:lnTo>
                  <a:lnTo>
                    <a:pt x="138010" y="256159"/>
                  </a:lnTo>
                  <a:lnTo>
                    <a:pt x="142100" y="259334"/>
                  </a:lnTo>
                  <a:lnTo>
                    <a:pt x="146583" y="261747"/>
                  </a:lnTo>
                  <a:lnTo>
                    <a:pt x="146583" y="252222"/>
                  </a:lnTo>
                  <a:lnTo>
                    <a:pt x="146583" y="238887"/>
                  </a:lnTo>
                  <a:lnTo>
                    <a:pt x="144195" y="234962"/>
                  </a:lnTo>
                  <a:lnTo>
                    <a:pt x="143535" y="233426"/>
                  </a:lnTo>
                  <a:lnTo>
                    <a:pt x="142963" y="231902"/>
                  </a:lnTo>
                  <a:lnTo>
                    <a:pt x="140677" y="225298"/>
                  </a:lnTo>
                  <a:lnTo>
                    <a:pt x="140957" y="221107"/>
                  </a:lnTo>
                  <a:lnTo>
                    <a:pt x="141046" y="219710"/>
                  </a:lnTo>
                  <a:lnTo>
                    <a:pt x="149339" y="204978"/>
                  </a:lnTo>
                  <a:lnTo>
                    <a:pt x="152006" y="202184"/>
                  </a:lnTo>
                  <a:lnTo>
                    <a:pt x="155333" y="200152"/>
                  </a:lnTo>
                  <a:lnTo>
                    <a:pt x="159054" y="198882"/>
                  </a:lnTo>
                  <a:lnTo>
                    <a:pt x="161810" y="197866"/>
                  </a:lnTo>
                  <a:lnTo>
                    <a:pt x="164668" y="197358"/>
                  </a:lnTo>
                  <a:lnTo>
                    <a:pt x="168478" y="197358"/>
                  </a:lnTo>
                  <a:lnTo>
                    <a:pt x="194081" y="221056"/>
                  </a:lnTo>
                  <a:lnTo>
                    <a:pt x="194081" y="188785"/>
                  </a:lnTo>
                  <a:lnTo>
                    <a:pt x="193433" y="188214"/>
                  </a:lnTo>
                  <a:lnTo>
                    <a:pt x="192544" y="187706"/>
                  </a:lnTo>
                  <a:lnTo>
                    <a:pt x="184632" y="183134"/>
                  </a:lnTo>
                  <a:lnTo>
                    <a:pt x="174764" y="180213"/>
                  </a:lnTo>
                  <a:lnTo>
                    <a:pt x="156286" y="126365"/>
                  </a:lnTo>
                  <a:lnTo>
                    <a:pt x="156286" y="181102"/>
                  </a:lnTo>
                  <a:lnTo>
                    <a:pt x="155244" y="181356"/>
                  </a:lnTo>
                  <a:lnTo>
                    <a:pt x="153339" y="182118"/>
                  </a:lnTo>
                  <a:lnTo>
                    <a:pt x="149339" y="183388"/>
                  </a:lnTo>
                  <a:lnTo>
                    <a:pt x="145630" y="185293"/>
                  </a:lnTo>
                  <a:lnTo>
                    <a:pt x="142201" y="187706"/>
                  </a:lnTo>
                  <a:lnTo>
                    <a:pt x="107238" y="138684"/>
                  </a:lnTo>
                  <a:lnTo>
                    <a:pt x="88950" y="18161"/>
                  </a:lnTo>
                  <a:lnTo>
                    <a:pt x="90576" y="17907"/>
                  </a:lnTo>
                  <a:lnTo>
                    <a:pt x="92671" y="17653"/>
                  </a:lnTo>
                  <a:lnTo>
                    <a:pt x="97053" y="17653"/>
                  </a:lnTo>
                  <a:lnTo>
                    <a:pt x="100291" y="17907"/>
                  </a:lnTo>
                  <a:lnTo>
                    <a:pt x="156286" y="181102"/>
                  </a:lnTo>
                  <a:lnTo>
                    <a:pt x="156286" y="126365"/>
                  </a:lnTo>
                  <a:lnTo>
                    <a:pt x="119138" y="18161"/>
                  </a:lnTo>
                  <a:lnTo>
                    <a:pt x="119062" y="17907"/>
                  </a:lnTo>
                  <a:lnTo>
                    <a:pt x="118973" y="17653"/>
                  </a:lnTo>
                  <a:lnTo>
                    <a:pt x="113614" y="2032"/>
                  </a:lnTo>
                  <a:lnTo>
                    <a:pt x="108470" y="1143"/>
                  </a:lnTo>
                  <a:lnTo>
                    <a:pt x="109016" y="1143"/>
                  </a:lnTo>
                  <a:lnTo>
                    <a:pt x="102285" y="0"/>
                  </a:lnTo>
                  <a:lnTo>
                    <a:pt x="86474" y="0"/>
                  </a:lnTo>
                  <a:lnTo>
                    <a:pt x="79438" y="1651"/>
                  </a:lnTo>
                  <a:lnTo>
                    <a:pt x="74295" y="4826"/>
                  </a:lnTo>
                  <a:lnTo>
                    <a:pt x="69430" y="8001"/>
                  </a:lnTo>
                  <a:lnTo>
                    <a:pt x="90284" y="145542"/>
                  </a:lnTo>
                  <a:lnTo>
                    <a:pt x="129895" y="201041"/>
                  </a:lnTo>
                  <a:lnTo>
                    <a:pt x="128206" y="204216"/>
                  </a:lnTo>
                  <a:lnTo>
                    <a:pt x="125285" y="211836"/>
                  </a:lnTo>
                  <a:lnTo>
                    <a:pt x="123850" y="219710"/>
                  </a:lnTo>
                  <a:lnTo>
                    <a:pt x="123926" y="227711"/>
                  </a:lnTo>
                  <a:lnTo>
                    <a:pt x="125526" y="235712"/>
                  </a:lnTo>
                  <a:lnTo>
                    <a:pt x="0" y="379857"/>
                  </a:lnTo>
                  <a:lnTo>
                    <a:pt x="22098" y="412369"/>
                  </a:lnTo>
                  <a:lnTo>
                    <a:pt x="27139" y="415036"/>
                  </a:lnTo>
                  <a:lnTo>
                    <a:pt x="54686" y="393065"/>
                  </a:lnTo>
                  <a:lnTo>
                    <a:pt x="135915" y="328295"/>
                  </a:lnTo>
                  <a:lnTo>
                    <a:pt x="145440" y="307225"/>
                  </a:lnTo>
                  <a:lnTo>
                    <a:pt x="126669" y="518287"/>
                  </a:lnTo>
                  <a:lnTo>
                    <a:pt x="99466" y="526923"/>
                  </a:lnTo>
                  <a:lnTo>
                    <a:pt x="77889" y="538988"/>
                  </a:lnTo>
                  <a:lnTo>
                    <a:pt x="63195" y="553974"/>
                  </a:lnTo>
                  <a:lnTo>
                    <a:pt x="56680" y="571373"/>
                  </a:lnTo>
                  <a:lnTo>
                    <a:pt x="55537" y="581279"/>
                  </a:lnTo>
                  <a:lnTo>
                    <a:pt x="288163" y="581279"/>
                  </a:lnTo>
                  <a:lnTo>
                    <a:pt x="278815" y="563499"/>
                  </a:lnTo>
                  <a:lnTo>
                    <a:pt x="265938" y="538988"/>
                  </a:lnTo>
                  <a:lnTo>
                    <a:pt x="265772" y="538988"/>
                  </a:lnTo>
                  <a:lnTo>
                    <a:pt x="265557" y="538873"/>
                  </a:lnTo>
                  <a:lnTo>
                    <a:pt x="265557" y="563499"/>
                  </a:lnTo>
                  <a:lnTo>
                    <a:pt x="78295" y="563499"/>
                  </a:lnTo>
                  <a:lnTo>
                    <a:pt x="125044" y="536956"/>
                  </a:lnTo>
                  <a:lnTo>
                    <a:pt x="171907" y="531368"/>
                  </a:lnTo>
                  <a:lnTo>
                    <a:pt x="181940" y="531622"/>
                  </a:lnTo>
                  <a:lnTo>
                    <a:pt x="234696" y="542163"/>
                  </a:lnTo>
                  <a:lnTo>
                    <a:pt x="265557" y="563499"/>
                  </a:lnTo>
                  <a:lnTo>
                    <a:pt x="265557" y="538873"/>
                  </a:lnTo>
                  <a:lnTo>
                    <a:pt x="252349" y="531368"/>
                  </a:lnTo>
                  <a:lnTo>
                    <a:pt x="244221" y="526923"/>
                  </a:lnTo>
                  <a:lnTo>
                    <a:pt x="217055" y="518287"/>
                  </a:lnTo>
                  <a:lnTo>
                    <a:pt x="216776" y="515239"/>
                  </a:lnTo>
                  <a:lnTo>
                    <a:pt x="198945" y="314071"/>
                  </a:lnTo>
                  <a:lnTo>
                    <a:pt x="198945" y="515239"/>
                  </a:lnTo>
                  <a:lnTo>
                    <a:pt x="192379" y="514477"/>
                  </a:lnTo>
                  <a:lnTo>
                    <a:pt x="185674" y="513969"/>
                  </a:lnTo>
                  <a:lnTo>
                    <a:pt x="178854" y="513715"/>
                  </a:lnTo>
                  <a:lnTo>
                    <a:pt x="164960" y="513715"/>
                  </a:lnTo>
                  <a:lnTo>
                    <a:pt x="158140" y="513969"/>
                  </a:lnTo>
                  <a:lnTo>
                    <a:pt x="151434" y="514477"/>
                  </a:lnTo>
                  <a:lnTo>
                    <a:pt x="144868" y="515239"/>
                  </a:lnTo>
                  <a:lnTo>
                    <a:pt x="163296" y="307225"/>
                  </a:lnTo>
                  <a:lnTo>
                    <a:pt x="166865" y="267081"/>
                  </a:lnTo>
                  <a:lnTo>
                    <a:pt x="170675" y="267081"/>
                  </a:lnTo>
                  <a:lnTo>
                    <a:pt x="173710" y="266839"/>
                  </a:lnTo>
                  <a:lnTo>
                    <a:pt x="176860" y="266192"/>
                  </a:lnTo>
                  <a:lnTo>
                    <a:pt x="198805" y="513715"/>
                  </a:lnTo>
                  <a:lnTo>
                    <a:pt x="198831" y="513969"/>
                  </a:lnTo>
                  <a:lnTo>
                    <a:pt x="198945" y="314071"/>
                  </a:lnTo>
                  <a:lnTo>
                    <a:pt x="194779" y="267081"/>
                  </a:lnTo>
                  <a:lnTo>
                    <a:pt x="194703" y="266192"/>
                  </a:lnTo>
                  <a:lnTo>
                    <a:pt x="194157" y="259969"/>
                  </a:lnTo>
                  <a:lnTo>
                    <a:pt x="194094" y="259334"/>
                  </a:lnTo>
                  <a:lnTo>
                    <a:pt x="194005" y="258191"/>
                  </a:lnTo>
                  <a:lnTo>
                    <a:pt x="195897" y="256667"/>
                  </a:lnTo>
                  <a:lnTo>
                    <a:pt x="197713" y="255143"/>
                  </a:lnTo>
                  <a:lnTo>
                    <a:pt x="199428" y="253250"/>
                  </a:lnTo>
                  <a:lnTo>
                    <a:pt x="384048" y="289306"/>
                  </a:lnTo>
                  <a:lnTo>
                    <a:pt x="399415" y="264541"/>
                  </a:lnTo>
                  <a:lnTo>
                    <a:pt x="401193" y="253873"/>
                  </a:lnTo>
                  <a:close/>
                </a:path>
                <a:path w="573405" h="581660">
                  <a:moveTo>
                    <a:pt x="573405" y="445135"/>
                  </a:moveTo>
                  <a:lnTo>
                    <a:pt x="572135" y="442849"/>
                  </a:lnTo>
                  <a:lnTo>
                    <a:pt x="551434" y="403860"/>
                  </a:lnTo>
                  <a:lnTo>
                    <a:pt x="551434" y="441579"/>
                  </a:lnTo>
                  <a:lnTo>
                    <a:pt x="550291" y="442087"/>
                  </a:lnTo>
                  <a:lnTo>
                    <a:pt x="549148" y="442468"/>
                  </a:lnTo>
                  <a:lnTo>
                    <a:pt x="547878" y="442849"/>
                  </a:lnTo>
                  <a:lnTo>
                    <a:pt x="496951" y="378460"/>
                  </a:lnTo>
                  <a:lnTo>
                    <a:pt x="478155" y="354584"/>
                  </a:lnTo>
                  <a:lnTo>
                    <a:pt x="473202" y="348234"/>
                  </a:lnTo>
                  <a:lnTo>
                    <a:pt x="475234" y="346710"/>
                  </a:lnTo>
                  <a:lnTo>
                    <a:pt x="476504" y="345567"/>
                  </a:lnTo>
                  <a:lnTo>
                    <a:pt x="477139" y="345059"/>
                  </a:lnTo>
                  <a:lnTo>
                    <a:pt x="478790" y="343027"/>
                  </a:lnTo>
                  <a:lnTo>
                    <a:pt x="511048" y="365760"/>
                  </a:lnTo>
                  <a:lnTo>
                    <a:pt x="551434" y="441579"/>
                  </a:lnTo>
                  <a:lnTo>
                    <a:pt x="551434" y="403860"/>
                  </a:lnTo>
                  <a:lnTo>
                    <a:pt x="524764" y="353695"/>
                  </a:lnTo>
                  <a:lnTo>
                    <a:pt x="509651" y="343027"/>
                  </a:lnTo>
                  <a:lnTo>
                    <a:pt x="486791" y="326898"/>
                  </a:lnTo>
                  <a:lnTo>
                    <a:pt x="488188" y="320167"/>
                  </a:lnTo>
                  <a:lnTo>
                    <a:pt x="487730" y="315976"/>
                  </a:lnTo>
                  <a:lnTo>
                    <a:pt x="487629" y="315087"/>
                  </a:lnTo>
                  <a:lnTo>
                    <a:pt x="487527" y="314198"/>
                  </a:lnTo>
                  <a:lnTo>
                    <a:pt x="487426" y="313182"/>
                  </a:lnTo>
                  <a:lnTo>
                    <a:pt x="480314" y="299466"/>
                  </a:lnTo>
                  <a:lnTo>
                    <a:pt x="530860" y="172720"/>
                  </a:lnTo>
                  <a:lnTo>
                    <a:pt x="510794" y="154305"/>
                  </a:lnTo>
                  <a:lnTo>
                    <a:pt x="510794" y="175133"/>
                  </a:lnTo>
                  <a:lnTo>
                    <a:pt x="470154" y="277368"/>
                  </a:lnTo>
                  <a:lnTo>
                    <a:pt x="470154" y="303911"/>
                  </a:lnTo>
                  <a:lnTo>
                    <a:pt x="470154" y="321056"/>
                  </a:lnTo>
                  <a:lnTo>
                    <a:pt x="469773" y="322072"/>
                  </a:lnTo>
                  <a:lnTo>
                    <a:pt x="469773" y="354584"/>
                  </a:lnTo>
                  <a:lnTo>
                    <a:pt x="469773" y="527939"/>
                  </a:lnTo>
                  <a:lnTo>
                    <a:pt x="464185" y="527431"/>
                  </a:lnTo>
                  <a:lnTo>
                    <a:pt x="458470" y="527050"/>
                  </a:lnTo>
                  <a:lnTo>
                    <a:pt x="446913" y="527050"/>
                  </a:lnTo>
                  <a:lnTo>
                    <a:pt x="441198" y="527431"/>
                  </a:lnTo>
                  <a:lnTo>
                    <a:pt x="435610" y="527939"/>
                  </a:lnTo>
                  <a:lnTo>
                    <a:pt x="451104" y="354584"/>
                  </a:lnTo>
                  <a:lnTo>
                    <a:pt x="454406" y="354584"/>
                  </a:lnTo>
                  <a:lnTo>
                    <a:pt x="469684" y="527050"/>
                  </a:lnTo>
                  <a:lnTo>
                    <a:pt x="469773" y="354584"/>
                  </a:lnTo>
                  <a:lnTo>
                    <a:pt x="469773" y="322072"/>
                  </a:lnTo>
                  <a:lnTo>
                    <a:pt x="469011" y="324866"/>
                  </a:lnTo>
                  <a:lnTo>
                    <a:pt x="468922" y="325120"/>
                  </a:lnTo>
                  <a:lnTo>
                    <a:pt x="468884" y="325247"/>
                  </a:lnTo>
                  <a:lnTo>
                    <a:pt x="468757" y="325882"/>
                  </a:lnTo>
                  <a:lnTo>
                    <a:pt x="468503" y="326390"/>
                  </a:lnTo>
                  <a:lnTo>
                    <a:pt x="468198" y="327279"/>
                  </a:lnTo>
                  <a:lnTo>
                    <a:pt x="468122" y="327533"/>
                  </a:lnTo>
                  <a:lnTo>
                    <a:pt x="467614" y="328422"/>
                  </a:lnTo>
                  <a:lnTo>
                    <a:pt x="464058" y="333756"/>
                  </a:lnTo>
                  <a:lnTo>
                    <a:pt x="459232" y="336677"/>
                  </a:lnTo>
                  <a:lnTo>
                    <a:pt x="453771" y="336804"/>
                  </a:lnTo>
                  <a:lnTo>
                    <a:pt x="451104" y="336804"/>
                  </a:lnTo>
                  <a:lnTo>
                    <a:pt x="448945" y="336423"/>
                  </a:lnTo>
                  <a:lnTo>
                    <a:pt x="443865" y="334391"/>
                  </a:lnTo>
                  <a:lnTo>
                    <a:pt x="441198" y="332105"/>
                  </a:lnTo>
                  <a:lnTo>
                    <a:pt x="439039" y="328930"/>
                  </a:lnTo>
                  <a:lnTo>
                    <a:pt x="438785" y="328676"/>
                  </a:lnTo>
                  <a:lnTo>
                    <a:pt x="436245" y="320167"/>
                  </a:lnTo>
                  <a:lnTo>
                    <a:pt x="436880" y="317246"/>
                  </a:lnTo>
                  <a:lnTo>
                    <a:pt x="437134" y="315976"/>
                  </a:lnTo>
                  <a:lnTo>
                    <a:pt x="437388" y="315087"/>
                  </a:lnTo>
                  <a:lnTo>
                    <a:pt x="437769" y="314198"/>
                  </a:lnTo>
                  <a:lnTo>
                    <a:pt x="440055" y="308356"/>
                  </a:lnTo>
                  <a:lnTo>
                    <a:pt x="445389" y="304419"/>
                  </a:lnTo>
                  <a:lnTo>
                    <a:pt x="451485" y="303911"/>
                  </a:lnTo>
                  <a:lnTo>
                    <a:pt x="455917" y="303911"/>
                  </a:lnTo>
                  <a:lnTo>
                    <a:pt x="465582" y="309499"/>
                  </a:lnTo>
                  <a:lnTo>
                    <a:pt x="466725" y="310769"/>
                  </a:lnTo>
                  <a:lnTo>
                    <a:pt x="467614" y="312166"/>
                  </a:lnTo>
                  <a:lnTo>
                    <a:pt x="468249" y="313817"/>
                  </a:lnTo>
                  <a:lnTo>
                    <a:pt x="469773" y="317246"/>
                  </a:lnTo>
                  <a:lnTo>
                    <a:pt x="470065" y="320167"/>
                  </a:lnTo>
                  <a:lnTo>
                    <a:pt x="470154" y="303911"/>
                  </a:lnTo>
                  <a:lnTo>
                    <a:pt x="470154" y="277368"/>
                  </a:lnTo>
                  <a:lnTo>
                    <a:pt x="465709" y="288302"/>
                  </a:lnTo>
                  <a:lnTo>
                    <a:pt x="463423" y="287528"/>
                  </a:lnTo>
                  <a:lnTo>
                    <a:pt x="461010" y="286766"/>
                  </a:lnTo>
                  <a:lnTo>
                    <a:pt x="458724" y="286385"/>
                  </a:lnTo>
                  <a:lnTo>
                    <a:pt x="462407" y="245618"/>
                  </a:lnTo>
                  <a:lnTo>
                    <a:pt x="507873" y="172720"/>
                  </a:lnTo>
                  <a:lnTo>
                    <a:pt x="508889" y="173355"/>
                  </a:lnTo>
                  <a:lnTo>
                    <a:pt x="510794" y="175133"/>
                  </a:lnTo>
                  <a:lnTo>
                    <a:pt x="510794" y="154305"/>
                  </a:lnTo>
                  <a:lnTo>
                    <a:pt x="505714" y="152654"/>
                  </a:lnTo>
                  <a:lnTo>
                    <a:pt x="499999" y="151765"/>
                  </a:lnTo>
                  <a:lnTo>
                    <a:pt x="445008" y="239788"/>
                  </a:lnTo>
                  <a:lnTo>
                    <a:pt x="440855" y="286385"/>
                  </a:lnTo>
                  <a:lnTo>
                    <a:pt x="440753" y="287528"/>
                  </a:lnTo>
                  <a:lnTo>
                    <a:pt x="440690" y="288302"/>
                  </a:lnTo>
                  <a:lnTo>
                    <a:pt x="432816" y="291350"/>
                  </a:lnTo>
                  <a:lnTo>
                    <a:pt x="426339" y="297180"/>
                  </a:lnTo>
                  <a:lnTo>
                    <a:pt x="422529" y="304939"/>
                  </a:lnTo>
                  <a:lnTo>
                    <a:pt x="420243" y="305308"/>
                  </a:lnTo>
                  <a:lnTo>
                    <a:pt x="420243" y="323342"/>
                  </a:lnTo>
                  <a:lnTo>
                    <a:pt x="420243" y="330327"/>
                  </a:lnTo>
                  <a:lnTo>
                    <a:pt x="382651" y="347853"/>
                  </a:lnTo>
                  <a:lnTo>
                    <a:pt x="296799" y="344805"/>
                  </a:lnTo>
                  <a:lnTo>
                    <a:pt x="296926" y="343662"/>
                  </a:lnTo>
                  <a:lnTo>
                    <a:pt x="297561" y="341122"/>
                  </a:lnTo>
                  <a:lnTo>
                    <a:pt x="418973" y="323342"/>
                  </a:lnTo>
                  <a:lnTo>
                    <a:pt x="419100" y="325882"/>
                  </a:lnTo>
                  <a:lnTo>
                    <a:pt x="419214" y="326390"/>
                  </a:lnTo>
                  <a:lnTo>
                    <a:pt x="419328" y="326898"/>
                  </a:lnTo>
                  <a:lnTo>
                    <a:pt x="419417" y="327279"/>
                  </a:lnTo>
                  <a:lnTo>
                    <a:pt x="419481" y="327533"/>
                  </a:lnTo>
                  <a:lnTo>
                    <a:pt x="419608" y="328041"/>
                  </a:lnTo>
                  <a:lnTo>
                    <a:pt x="420128" y="329946"/>
                  </a:lnTo>
                  <a:lnTo>
                    <a:pt x="420243" y="323342"/>
                  </a:lnTo>
                  <a:lnTo>
                    <a:pt x="420243" y="305308"/>
                  </a:lnTo>
                  <a:lnTo>
                    <a:pt x="284226" y="325120"/>
                  </a:lnTo>
                  <a:lnTo>
                    <a:pt x="279323" y="343027"/>
                  </a:lnTo>
                  <a:lnTo>
                    <a:pt x="279273" y="343662"/>
                  </a:lnTo>
                  <a:lnTo>
                    <a:pt x="279184" y="344805"/>
                  </a:lnTo>
                  <a:lnTo>
                    <a:pt x="279120" y="345567"/>
                  </a:lnTo>
                  <a:lnTo>
                    <a:pt x="279031" y="346710"/>
                  </a:lnTo>
                  <a:lnTo>
                    <a:pt x="278955" y="347726"/>
                  </a:lnTo>
                  <a:lnTo>
                    <a:pt x="278892" y="348615"/>
                  </a:lnTo>
                  <a:lnTo>
                    <a:pt x="280543" y="356870"/>
                  </a:lnTo>
                  <a:lnTo>
                    <a:pt x="282702" y="362204"/>
                  </a:lnTo>
                  <a:lnTo>
                    <a:pt x="386334" y="365760"/>
                  </a:lnTo>
                  <a:lnTo>
                    <a:pt x="424942" y="347853"/>
                  </a:lnTo>
                  <a:lnTo>
                    <a:pt x="429768" y="345567"/>
                  </a:lnTo>
                  <a:lnTo>
                    <a:pt x="432435" y="347726"/>
                  </a:lnTo>
                  <a:lnTo>
                    <a:pt x="433705" y="348615"/>
                  </a:lnTo>
                  <a:lnTo>
                    <a:pt x="417576" y="530987"/>
                  </a:lnTo>
                  <a:lnTo>
                    <a:pt x="374904" y="553085"/>
                  </a:lnTo>
                  <a:lnTo>
                    <a:pt x="365125" y="581279"/>
                  </a:lnTo>
                  <a:lnTo>
                    <a:pt x="540258" y="581279"/>
                  </a:lnTo>
                  <a:lnTo>
                    <a:pt x="539242" y="571373"/>
                  </a:lnTo>
                  <a:lnTo>
                    <a:pt x="520954" y="544830"/>
                  </a:lnTo>
                  <a:lnTo>
                    <a:pt x="515874" y="541909"/>
                  </a:lnTo>
                  <a:lnTo>
                    <a:pt x="515874" y="563499"/>
                  </a:lnTo>
                  <a:lnTo>
                    <a:pt x="389636" y="563499"/>
                  </a:lnTo>
                  <a:lnTo>
                    <a:pt x="424942" y="547497"/>
                  </a:lnTo>
                  <a:lnTo>
                    <a:pt x="467233" y="545592"/>
                  </a:lnTo>
                  <a:lnTo>
                    <a:pt x="505079" y="555879"/>
                  </a:lnTo>
                  <a:lnTo>
                    <a:pt x="515874" y="563499"/>
                  </a:lnTo>
                  <a:lnTo>
                    <a:pt x="515874" y="541909"/>
                  </a:lnTo>
                  <a:lnTo>
                    <a:pt x="510159" y="538480"/>
                  </a:lnTo>
                  <a:lnTo>
                    <a:pt x="503428" y="535305"/>
                  </a:lnTo>
                  <a:lnTo>
                    <a:pt x="495935" y="532892"/>
                  </a:lnTo>
                  <a:lnTo>
                    <a:pt x="487934" y="530987"/>
                  </a:lnTo>
                  <a:lnTo>
                    <a:pt x="487680" y="527939"/>
                  </a:lnTo>
                  <a:lnTo>
                    <a:pt x="474345" y="378460"/>
                  </a:lnTo>
                  <a:lnTo>
                    <a:pt x="540512" y="462280"/>
                  </a:lnTo>
                  <a:lnTo>
                    <a:pt x="545719" y="461518"/>
                  </a:lnTo>
                  <a:lnTo>
                    <a:pt x="549783" y="460756"/>
                  </a:lnTo>
                  <a:lnTo>
                    <a:pt x="556260" y="458724"/>
                  </a:lnTo>
                  <a:lnTo>
                    <a:pt x="563626" y="455168"/>
                  </a:lnTo>
                  <a:lnTo>
                    <a:pt x="569849" y="449707"/>
                  </a:lnTo>
                  <a:lnTo>
                    <a:pt x="573405" y="4451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53615" y="3340735"/>
              <a:ext cx="572007" cy="53593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9251950" y="2319527"/>
              <a:ext cx="1052830" cy="486409"/>
            </a:xfrm>
            <a:custGeom>
              <a:avLst/>
              <a:gdLst/>
              <a:ahLst/>
              <a:cxnLst/>
              <a:rect l="l" t="t" r="r" b="b"/>
              <a:pathLst>
                <a:path w="1052829" h="486410">
                  <a:moveTo>
                    <a:pt x="475996" y="225679"/>
                  </a:moveTo>
                  <a:lnTo>
                    <a:pt x="466979" y="225679"/>
                  </a:lnTo>
                  <a:lnTo>
                    <a:pt x="458089" y="226314"/>
                  </a:lnTo>
                  <a:lnTo>
                    <a:pt x="458089" y="243459"/>
                  </a:lnTo>
                  <a:lnTo>
                    <a:pt x="458089" y="251206"/>
                  </a:lnTo>
                  <a:lnTo>
                    <a:pt x="412369" y="260096"/>
                  </a:lnTo>
                  <a:lnTo>
                    <a:pt x="377444" y="295656"/>
                  </a:lnTo>
                  <a:lnTo>
                    <a:pt x="369951" y="369443"/>
                  </a:lnTo>
                  <a:lnTo>
                    <a:pt x="368046" y="389763"/>
                  </a:lnTo>
                  <a:lnTo>
                    <a:pt x="342773" y="441833"/>
                  </a:lnTo>
                  <a:lnTo>
                    <a:pt x="299339" y="463423"/>
                  </a:lnTo>
                  <a:lnTo>
                    <a:pt x="269113" y="467233"/>
                  </a:lnTo>
                  <a:lnTo>
                    <a:pt x="261874" y="468630"/>
                  </a:lnTo>
                  <a:lnTo>
                    <a:pt x="248158" y="468630"/>
                  </a:lnTo>
                  <a:lnTo>
                    <a:pt x="219583" y="465963"/>
                  </a:lnTo>
                  <a:lnTo>
                    <a:pt x="195580" y="460883"/>
                  </a:lnTo>
                  <a:lnTo>
                    <a:pt x="176276" y="451993"/>
                  </a:lnTo>
                  <a:lnTo>
                    <a:pt x="161544" y="438023"/>
                  </a:lnTo>
                  <a:lnTo>
                    <a:pt x="158496" y="435483"/>
                  </a:lnTo>
                  <a:lnTo>
                    <a:pt x="156210" y="431673"/>
                  </a:lnTo>
                  <a:lnTo>
                    <a:pt x="154305" y="427863"/>
                  </a:lnTo>
                  <a:lnTo>
                    <a:pt x="160020" y="427863"/>
                  </a:lnTo>
                  <a:lnTo>
                    <a:pt x="162560" y="426593"/>
                  </a:lnTo>
                  <a:lnTo>
                    <a:pt x="206121" y="455803"/>
                  </a:lnTo>
                  <a:lnTo>
                    <a:pt x="234442" y="460883"/>
                  </a:lnTo>
                  <a:lnTo>
                    <a:pt x="268605" y="459613"/>
                  </a:lnTo>
                  <a:lnTo>
                    <a:pt x="319532" y="448183"/>
                  </a:lnTo>
                  <a:lnTo>
                    <a:pt x="325259" y="443103"/>
                  </a:lnTo>
                  <a:lnTo>
                    <a:pt x="349631" y="421513"/>
                  </a:lnTo>
                  <a:lnTo>
                    <a:pt x="362331" y="369443"/>
                  </a:lnTo>
                  <a:lnTo>
                    <a:pt x="362966" y="352806"/>
                  </a:lnTo>
                  <a:lnTo>
                    <a:pt x="363613" y="338836"/>
                  </a:lnTo>
                  <a:lnTo>
                    <a:pt x="363677" y="337566"/>
                  </a:lnTo>
                  <a:lnTo>
                    <a:pt x="363791" y="335026"/>
                  </a:lnTo>
                  <a:lnTo>
                    <a:pt x="363855" y="333756"/>
                  </a:lnTo>
                  <a:lnTo>
                    <a:pt x="363982" y="331216"/>
                  </a:lnTo>
                  <a:lnTo>
                    <a:pt x="370205" y="293116"/>
                  </a:lnTo>
                  <a:lnTo>
                    <a:pt x="408305" y="253746"/>
                  </a:lnTo>
                  <a:lnTo>
                    <a:pt x="458089" y="243459"/>
                  </a:lnTo>
                  <a:lnTo>
                    <a:pt x="458089" y="226314"/>
                  </a:lnTo>
                  <a:lnTo>
                    <a:pt x="402844" y="235839"/>
                  </a:lnTo>
                  <a:lnTo>
                    <a:pt x="363220" y="267716"/>
                  </a:lnTo>
                  <a:lnTo>
                    <a:pt x="348615" y="307086"/>
                  </a:lnTo>
                  <a:lnTo>
                    <a:pt x="344678" y="368173"/>
                  </a:lnTo>
                  <a:lnTo>
                    <a:pt x="343382" y="382143"/>
                  </a:lnTo>
                  <a:lnTo>
                    <a:pt x="343268" y="383413"/>
                  </a:lnTo>
                  <a:lnTo>
                    <a:pt x="343154" y="384683"/>
                  </a:lnTo>
                  <a:lnTo>
                    <a:pt x="324485" y="424053"/>
                  </a:lnTo>
                  <a:lnTo>
                    <a:pt x="267208" y="441833"/>
                  </a:lnTo>
                  <a:lnTo>
                    <a:pt x="260731" y="443103"/>
                  </a:lnTo>
                  <a:lnTo>
                    <a:pt x="248285" y="443103"/>
                  </a:lnTo>
                  <a:lnTo>
                    <a:pt x="225552" y="441833"/>
                  </a:lnTo>
                  <a:lnTo>
                    <a:pt x="206629" y="438023"/>
                  </a:lnTo>
                  <a:lnTo>
                    <a:pt x="191770" y="431673"/>
                  </a:lnTo>
                  <a:lnTo>
                    <a:pt x="185674" y="426593"/>
                  </a:lnTo>
                  <a:lnTo>
                    <a:pt x="180975" y="422783"/>
                  </a:lnTo>
                  <a:lnTo>
                    <a:pt x="180467" y="421513"/>
                  </a:lnTo>
                  <a:lnTo>
                    <a:pt x="179324" y="420243"/>
                  </a:lnTo>
                  <a:lnTo>
                    <a:pt x="187833" y="412623"/>
                  </a:lnTo>
                  <a:lnTo>
                    <a:pt x="189230" y="410083"/>
                  </a:lnTo>
                  <a:lnTo>
                    <a:pt x="193421" y="402463"/>
                  </a:lnTo>
                  <a:lnTo>
                    <a:pt x="196469" y="392303"/>
                  </a:lnTo>
                  <a:lnTo>
                    <a:pt x="197612" y="383413"/>
                  </a:lnTo>
                  <a:lnTo>
                    <a:pt x="205486" y="352806"/>
                  </a:lnTo>
                  <a:lnTo>
                    <a:pt x="205740" y="351536"/>
                  </a:lnTo>
                  <a:lnTo>
                    <a:pt x="231902" y="338836"/>
                  </a:lnTo>
                  <a:lnTo>
                    <a:pt x="252857" y="318516"/>
                  </a:lnTo>
                  <a:lnTo>
                    <a:pt x="266700" y="290576"/>
                  </a:lnTo>
                  <a:lnTo>
                    <a:pt x="271653" y="258826"/>
                  </a:lnTo>
                  <a:lnTo>
                    <a:pt x="271653" y="210439"/>
                  </a:lnTo>
                  <a:lnTo>
                    <a:pt x="285750" y="205359"/>
                  </a:lnTo>
                  <a:lnTo>
                    <a:pt x="297053" y="196469"/>
                  </a:lnTo>
                  <a:lnTo>
                    <a:pt x="304673" y="183769"/>
                  </a:lnTo>
                  <a:lnTo>
                    <a:pt x="307340" y="168529"/>
                  </a:lnTo>
                  <a:lnTo>
                    <a:pt x="304038" y="152019"/>
                  </a:lnTo>
                  <a:lnTo>
                    <a:pt x="295148" y="139319"/>
                  </a:lnTo>
                  <a:lnTo>
                    <a:pt x="289560" y="135636"/>
                  </a:lnTo>
                  <a:lnTo>
                    <a:pt x="289560" y="168529"/>
                  </a:lnTo>
                  <a:lnTo>
                    <a:pt x="288163" y="176149"/>
                  </a:lnTo>
                  <a:lnTo>
                    <a:pt x="284480" y="183769"/>
                  </a:lnTo>
                  <a:lnTo>
                    <a:pt x="278765" y="188849"/>
                  </a:lnTo>
                  <a:lnTo>
                    <a:pt x="271653" y="191389"/>
                  </a:lnTo>
                  <a:lnTo>
                    <a:pt x="269621" y="192659"/>
                  </a:lnTo>
                  <a:lnTo>
                    <a:pt x="253873" y="192659"/>
                  </a:lnTo>
                  <a:lnTo>
                    <a:pt x="253873" y="210439"/>
                  </a:lnTo>
                  <a:lnTo>
                    <a:pt x="253873" y="258826"/>
                  </a:lnTo>
                  <a:lnTo>
                    <a:pt x="241681" y="303276"/>
                  </a:lnTo>
                  <a:lnTo>
                    <a:pt x="210820" y="331216"/>
                  </a:lnTo>
                  <a:lnTo>
                    <a:pt x="197739" y="335026"/>
                  </a:lnTo>
                  <a:lnTo>
                    <a:pt x="186944" y="335026"/>
                  </a:lnTo>
                  <a:lnTo>
                    <a:pt x="186944" y="352806"/>
                  </a:lnTo>
                  <a:lnTo>
                    <a:pt x="179832" y="382143"/>
                  </a:lnTo>
                  <a:lnTo>
                    <a:pt x="179705" y="389763"/>
                  </a:lnTo>
                  <a:lnTo>
                    <a:pt x="173990" y="401193"/>
                  </a:lnTo>
                  <a:lnTo>
                    <a:pt x="172593" y="402463"/>
                  </a:lnTo>
                  <a:lnTo>
                    <a:pt x="170307" y="405003"/>
                  </a:lnTo>
                  <a:lnTo>
                    <a:pt x="167640" y="406273"/>
                  </a:lnTo>
                  <a:lnTo>
                    <a:pt x="164592" y="407543"/>
                  </a:lnTo>
                  <a:lnTo>
                    <a:pt x="161925" y="408813"/>
                  </a:lnTo>
                  <a:lnTo>
                    <a:pt x="159131" y="410083"/>
                  </a:lnTo>
                  <a:lnTo>
                    <a:pt x="144399" y="410083"/>
                  </a:lnTo>
                  <a:lnTo>
                    <a:pt x="129032" y="397383"/>
                  </a:lnTo>
                  <a:lnTo>
                    <a:pt x="128778" y="397383"/>
                  </a:lnTo>
                  <a:lnTo>
                    <a:pt x="125095" y="389763"/>
                  </a:lnTo>
                  <a:lnTo>
                    <a:pt x="124917" y="384683"/>
                  </a:lnTo>
                  <a:lnTo>
                    <a:pt x="124841" y="382143"/>
                  </a:lnTo>
                  <a:lnTo>
                    <a:pt x="117856" y="352806"/>
                  </a:lnTo>
                  <a:lnTo>
                    <a:pt x="186944" y="352806"/>
                  </a:lnTo>
                  <a:lnTo>
                    <a:pt x="186944" y="335026"/>
                  </a:lnTo>
                  <a:lnTo>
                    <a:pt x="109982" y="335026"/>
                  </a:lnTo>
                  <a:lnTo>
                    <a:pt x="106934" y="333756"/>
                  </a:lnTo>
                  <a:lnTo>
                    <a:pt x="64770" y="302006"/>
                  </a:lnTo>
                  <a:lnTo>
                    <a:pt x="53594" y="258826"/>
                  </a:lnTo>
                  <a:lnTo>
                    <a:pt x="53594" y="210439"/>
                  </a:lnTo>
                  <a:lnTo>
                    <a:pt x="253873" y="210439"/>
                  </a:lnTo>
                  <a:lnTo>
                    <a:pt x="253873" y="192659"/>
                  </a:lnTo>
                  <a:lnTo>
                    <a:pt x="37719" y="192659"/>
                  </a:lnTo>
                  <a:lnTo>
                    <a:pt x="35687" y="191389"/>
                  </a:lnTo>
                  <a:lnTo>
                    <a:pt x="28448" y="188849"/>
                  </a:lnTo>
                  <a:lnTo>
                    <a:pt x="22860" y="183769"/>
                  </a:lnTo>
                  <a:lnTo>
                    <a:pt x="19050" y="176149"/>
                  </a:lnTo>
                  <a:lnTo>
                    <a:pt x="17653" y="168529"/>
                  </a:lnTo>
                  <a:lnTo>
                    <a:pt x="19558" y="159639"/>
                  </a:lnTo>
                  <a:lnTo>
                    <a:pt x="24765" y="152019"/>
                  </a:lnTo>
                  <a:lnTo>
                    <a:pt x="32385" y="145669"/>
                  </a:lnTo>
                  <a:lnTo>
                    <a:pt x="41783" y="144399"/>
                  </a:lnTo>
                  <a:lnTo>
                    <a:pt x="265430" y="144399"/>
                  </a:lnTo>
                  <a:lnTo>
                    <a:pt x="274828" y="145669"/>
                  </a:lnTo>
                  <a:lnTo>
                    <a:pt x="282448" y="152019"/>
                  </a:lnTo>
                  <a:lnTo>
                    <a:pt x="287655" y="159639"/>
                  </a:lnTo>
                  <a:lnTo>
                    <a:pt x="289560" y="168529"/>
                  </a:lnTo>
                  <a:lnTo>
                    <a:pt x="289560" y="135636"/>
                  </a:lnTo>
                  <a:lnTo>
                    <a:pt x="281813" y="130302"/>
                  </a:lnTo>
                  <a:lnTo>
                    <a:pt x="265430" y="126492"/>
                  </a:lnTo>
                  <a:lnTo>
                    <a:pt x="232410" y="126492"/>
                  </a:lnTo>
                  <a:lnTo>
                    <a:pt x="232410" y="59182"/>
                  </a:lnTo>
                  <a:lnTo>
                    <a:pt x="214630" y="35941"/>
                  </a:lnTo>
                  <a:lnTo>
                    <a:pt x="214630" y="55372"/>
                  </a:lnTo>
                  <a:lnTo>
                    <a:pt x="214630" y="126492"/>
                  </a:lnTo>
                  <a:lnTo>
                    <a:pt x="200660" y="126492"/>
                  </a:lnTo>
                  <a:lnTo>
                    <a:pt x="200660" y="55372"/>
                  </a:lnTo>
                  <a:lnTo>
                    <a:pt x="203835" y="51562"/>
                  </a:lnTo>
                  <a:lnTo>
                    <a:pt x="211455" y="51562"/>
                  </a:lnTo>
                  <a:lnTo>
                    <a:pt x="214630" y="55372"/>
                  </a:lnTo>
                  <a:lnTo>
                    <a:pt x="214630" y="35941"/>
                  </a:lnTo>
                  <a:lnTo>
                    <a:pt x="182880" y="59182"/>
                  </a:lnTo>
                  <a:lnTo>
                    <a:pt x="182880" y="126492"/>
                  </a:lnTo>
                  <a:lnTo>
                    <a:pt x="124460" y="126492"/>
                  </a:lnTo>
                  <a:lnTo>
                    <a:pt x="124460" y="59182"/>
                  </a:lnTo>
                  <a:lnTo>
                    <a:pt x="122428" y="49022"/>
                  </a:lnTo>
                  <a:lnTo>
                    <a:pt x="117221" y="41402"/>
                  </a:lnTo>
                  <a:lnTo>
                    <a:pt x="109347" y="36322"/>
                  </a:lnTo>
                  <a:lnTo>
                    <a:pt x="106553" y="35941"/>
                  </a:lnTo>
                  <a:lnTo>
                    <a:pt x="106553" y="55372"/>
                  </a:lnTo>
                  <a:lnTo>
                    <a:pt x="106553" y="126492"/>
                  </a:lnTo>
                  <a:lnTo>
                    <a:pt x="92710" y="126492"/>
                  </a:lnTo>
                  <a:lnTo>
                    <a:pt x="92710" y="55372"/>
                  </a:lnTo>
                  <a:lnTo>
                    <a:pt x="95885" y="51562"/>
                  </a:lnTo>
                  <a:lnTo>
                    <a:pt x="103505" y="51562"/>
                  </a:lnTo>
                  <a:lnTo>
                    <a:pt x="106553" y="55372"/>
                  </a:lnTo>
                  <a:lnTo>
                    <a:pt x="106553" y="35941"/>
                  </a:lnTo>
                  <a:lnTo>
                    <a:pt x="74930" y="59182"/>
                  </a:lnTo>
                  <a:lnTo>
                    <a:pt x="74930" y="126492"/>
                  </a:lnTo>
                  <a:lnTo>
                    <a:pt x="41783" y="126492"/>
                  </a:lnTo>
                  <a:lnTo>
                    <a:pt x="25527" y="130302"/>
                  </a:lnTo>
                  <a:lnTo>
                    <a:pt x="12192" y="139319"/>
                  </a:lnTo>
                  <a:lnTo>
                    <a:pt x="3302" y="152019"/>
                  </a:lnTo>
                  <a:lnTo>
                    <a:pt x="0" y="168529"/>
                  </a:lnTo>
                  <a:lnTo>
                    <a:pt x="2667" y="183769"/>
                  </a:lnTo>
                  <a:lnTo>
                    <a:pt x="10287" y="196469"/>
                  </a:lnTo>
                  <a:lnTo>
                    <a:pt x="21590" y="205359"/>
                  </a:lnTo>
                  <a:lnTo>
                    <a:pt x="35687" y="210439"/>
                  </a:lnTo>
                  <a:lnTo>
                    <a:pt x="35687" y="258826"/>
                  </a:lnTo>
                  <a:lnTo>
                    <a:pt x="40513" y="290576"/>
                  </a:lnTo>
                  <a:lnTo>
                    <a:pt x="53721" y="317246"/>
                  </a:lnTo>
                  <a:lnTo>
                    <a:pt x="73660" y="337566"/>
                  </a:lnTo>
                  <a:lnTo>
                    <a:pt x="98806" y="350266"/>
                  </a:lnTo>
                  <a:lnTo>
                    <a:pt x="107188" y="383413"/>
                  </a:lnTo>
                  <a:lnTo>
                    <a:pt x="108712" y="394843"/>
                  </a:lnTo>
                  <a:lnTo>
                    <a:pt x="113030" y="406273"/>
                  </a:lnTo>
                  <a:lnTo>
                    <a:pt x="121158" y="416433"/>
                  </a:lnTo>
                  <a:lnTo>
                    <a:pt x="133604" y="424053"/>
                  </a:lnTo>
                  <a:lnTo>
                    <a:pt x="136017" y="430403"/>
                  </a:lnTo>
                  <a:lnTo>
                    <a:pt x="165481" y="465963"/>
                  </a:lnTo>
                  <a:lnTo>
                    <a:pt x="215646" y="483870"/>
                  </a:lnTo>
                  <a:lnTo>
                    <a:pt x="248158" y="486410"/>
                  </a:lnTo>
                  <a:lnTo>
                    <a:pt x="262763" y="486410"/>
                  </a:lnTo>
                  <a:lnTo>
                    <a:pt x="270510" y="485140"/>
                  </a:lnTo>
                  <a:lnTo>
                    <a:pt x="305054" y="480060"/>
                  </a:lnTo>
                  <a:lnTo>
                    <a:pt x="333375" y="469900"/>
                  </a:lnTo>
                  <a:lnTo>
                    <a:pt x="335153" y="468630"/>
                  </a:lnTo>
                  <a:lnTo>
                    <a:pt x="355473" y="454533"/>
                  </a:lnTo>
                  <a:lnTo>
                    <a:pt x="380619" y="413893"/>
                  </a:lnTo>
                  <a:lnTo>
                    <a:pt x="387731" y="371983"/>
                  </a:lnTo>
                  <a:lnTo>
                    <a:pt x="388556" y="352806"/>
                  </a:lnTo>
                  <a:lnTo>
                    <a:pt x="388620" y="351536"/>
                  </a:lnTo>
                  <a:lnTo>
                    <a:pt x="390613" y="318516"/>
                  </a:lnTo>
                  <a:lnTo>
                    <a:pt x="390690" y="317246"/>
                  </a:lnTo>
                  <a:lnTo>
                    <a:pt x="390779" y="315976"/>
                  </a:lnTo>
                  <a:lnTo>
                    <a:pt x="399923" y="290576"/>
                  </a:lnTo>
                  <a:lnTo>
                    <a:pt x="422910" y="274066"/>
                  </a:lnTo>
                  <a:lnTo>
                    <a:pt x="466979" y="268986"/>
                  </a:lnTo>
                  <a:lnTo>
                    <a:pt x="475996" y="268986"/>
                  </a:lnTo>
                  <a:lnTo>
                    <a:pt x="475996" y="225679"/>
                  </a:lnTo>
                  <a:close/>
                </a:path>
                <a:path w="1052829" h="486410">
                  <a:moveTo>
                    <a:pt x="1052703" y="167005"/>
                  </a:moveTo>
                  <a:lnTo>
                    <a:pt x="1033907" y="154559"/>
                  </a:lnTo>
                  <a:lnTo>
                    <a:pt x="1033907" y="170434"/>
                  </a:lnTo>
                  <a:lnTo>
                    <a:pt x="1009015" y="205359"/>
                  </a:lnTo>
                  <a:lnTo>
                    <a:pt x="974090" y="181229"/>
                  </a:lnTo>
                  <a:lnTo>
                    <a:pt x="974090" y="198628"/>
                  </a:lnTo>
                  <a:lnTo>
                    <a:pt x="974090" y="406400"/>
                  </a:lnTo>
                  <a:lnTo>
                    <a:pt x="615315" y="406400"/>
                  </a:lnTo>
                  <a:lnTo>
                    <a:pt x="615429" y="213487"/>
                  </a:lnTo>
                  <a:lnTo>
                    <a:pt x="615442" y="205359"/>
                  </a:lnTo>
                  <a:lnTo>
                    <a:pt x="799719" y="78740"/>
                  </a:lnTo>
                  <a:lnTo>
                    <a:pt x="974090" y="198628"/>
                  </a:lnTo>
                  <a:lnTo>
                    <a:pt x="974090" y="181229"/>
                  </a:lnTo>
                  <a:lnTo>
                    <a:pt x="825627" y="78740"/>
                  </a:lnTo>
                  <a:lnTo>
                    <a:pt x="799719" y="60833"/>
                  </a:lnTo>
                  <a:lnTo>
                    <a:pt x="590423" y="205359"/>
                  </a:lnTo>
                  <a:lnTo>
                    <a:pt x="565531" y="170434"/>
                  </a:lnTo>
                  <a:lnTo>
                    <a:pt x="799719" y="15875"/>
                  </a:lnTo>
                  <a:lnTo>
                    <a:pt x="1033907" y="170434"/>
                  </a:lnTo>
                  <a:lnTo>
                    <a:pt x="1033907" y="154559"/>
                  </a:lnTo>
                  <a:lnTo>
                    <a:pt x="823849" y="15875"/>
                  </a:lnTo>
                  <a:lnTo>
                    <a:pt x="799719" y="0"/>
                  </a:lnTo>
                  <a:lnTo>
                    <a:pt x="546735" y="167005"/>
                  </a:lnTo>
                  <a:lnTo>
                    <a:pt x="587248" y="223647"/>
                  </a:lnTo>
                  <a:lnTo>
                    <a:pt x="601980" y="213487"/>
                  </a:lnTo>
                  <a:lnTo>
                    <a:pt x="601980" y="406400"/>
                  </a:lnTo>
                  <a:lnTo>
                    <a:pt x="557276" y="406400"/>
                  </a:lnTo>
                  <a:lnTo>
                    <a:pt x="557276" y="482727"/>
                  </a:lnTo>
                  <a:lnTo>
                    <a:pt x="1032256" y="482727"/>
                  </a:lnTo>
                  <a:lnTo>
                    <a:pt x="1032256" y="469519"/>
                  </a:lnTo>
                  <a:lnTo>
                    <a:pt x="1032256" y="406400"/>
                  </a:lnTo>
                  <a:lnTo>
                    <a:pt x="1019048" y="406400"/>
                  </a:lnTo>
                  <a:lnTo>
                    <a:pt x="1019048" y="419608"/>
                  </a:lnTo>
                  <a:lnTo>
                    <a:pt x="1019048" y="469519"/>
                  </a:lnTo>
                  <a:lnTo>
                    <a:pt x="570484" y="469519"/>
                  </a:lnTo>
                  <a:lnTo>
                    <a:pt x="570484" y="419608"/>
                  </a:lnTo>
                  <a:lnTo>
                    <a:pt x="1019048" y="419608"/>
                  </a:lnTo>
                  <a:lnTo>
                    <a:pt x="1019048" y="406400"/>
                  </a:lnTo>
                  <a:lnTo>
                    <a:pt x="987425" y="406400"/>
                  </a:lnTo>
                  <a:lnTo>
                    <a:pt x="987425" y="206502"/>
                  </a:lnTo>
                  <a:lnTo>
                    <a:pt x="1012190" y="223647"/>
                  </a:lnTo>
                  <a:lnTo>
                    <a:pt x="1024382" y="206502"/>
                  </a:lnTo>
                  <a:lnTo>
                    <a:pt x="1025271" y="205359"/>
                  </a:lnTo>
                  <a:lnTo>
                    <a:pt x="1052703" y="1670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800844" y="2321052"/>
              <a:ext cx="506095" cy="484505"/>
            </a:xfrm>
            <a:custGeom>
              <a:avLst/>
              <a:gdLst/>
              <a:ahLst/>
              <a:cxnLst/>
              <a:rect l="l" t="t" r="r" b="b"/>
              <a:pathLst>
                <a:path w="506095" h="484505">
                  <a:moveTo>
                    <a:pt x="23749" y="470915"/>
                  </a:moveTo>
                  <a:lnTo>
                    <a:pt x="472046" y="470915"/>
                  </a:lnTo>
                  <a:lnTo>
                    <a:pt x="472046" y="420947"/>
                  </a:lnTo>
                  <a:lnTo>
                    <a:pt x="23749" y="420947"/>
                  </a:lnTo>
                  <a:lnTo>
                    <a:pt x="23749" y="470915"/>
                  </a:lnTo>
                  <a:close/>
                </a:path>
                <a:path w="506095" h="484505">
                  <a:moveTo>
                    <a:pt x="427227" y="199136"/>
                  </a:moveTo>
                  <a:lnTo>
                    <a:pt x="427227" y="407543"/>
                  </a:lnTo>
                  <a:lnTo>
                    <a:pt x="68579" y="407543"/>
                  </a:lnTo>
                  <a:lnTo>
                    <a:pt x="68579" y="206121"/>
                  </a:lnTo>
                  <a:lnTo>
                    <a:pt x="252856" y="78867"/>
                  </a:lnTo>
                  <a:lnTo>
                    <a:pt x="427227" y="199136"/>
                  </a:lnTo>
                  <a:close/>
                </a:path>
                <a:path w="506095" h="484505">
                  <a:moveTo>
                    <a:pt x="43687" y="205994"/>
                  </a:moveTo>
                  <a:lnTo>
                    <a:pt x="18796" y="170942"/>
                  </a:lnTo>
                  <a:lnTo>
                    <a:pt x="252856" y="15875"/>
                  </a:lnTo>
                  <a:lnTo>
                    <a:pt x="487045" y="170942"/>
                  </a:lnTo>
                  <a:lnTo>
                    <a:pt x="462152" y="205994"/>
                  </a:lnTo>
                  <a:lnTo>
                    <a:pt x="252856" y="60960"/>
                  </a:lnTo>
                  <a:lnTo>
                    <a:pt x="43687" y="205994"/>
                  </a:lnTo>
                  <a:close/>
                </a:path>
                <a:path w="506095" h="484505">
                  <a:moveTo>
                    <a:pt x="440435" y="207137"/>
                  </a:moveTo>
                  <a:lnTo>
                    <a:pt x="465327" y="224282"/>
                  </a:lnTo>
                  <a:lnTo>
                    <a:pt x="505840" y="167512"/>
                  </a:lnTo>
                  <a:lnTo>
                    <a:pt x="252856" y="0"/>
                  </a:lnTo>
                  <a:lnTo>
                    <a:pt x="0" y="167512"/>
                  </a:lnTo>
                  <a:lnTo>
                    <a:pt x="40512" y="224282"/>
                  </a:lnTo>
                  <a:lnTo>
                    <a:pt x="55245" y="214122"/>
                  </a:lnTo>
                  <a:lnTo>
                    <a:pt x="55245" y="407543"/>
                  </a:lnTo>
                  <a:lnTo>
                    <a:pt x="10413" y="407543"/>
                  </a:lnTo>
                  <a:lnTo>
                    <a:pt x="10413" y="484250"/>
                  </a:lnTo>
                  <a:lnTo>
                    <a:pt x="485266" y="484250"/>
                  </a:lnTo>
                  <a:lnTo>
                    <a:pt x="485266" y="407543"/>
                  </a:lnTo>
                  <a:lnTo>
                    <a:pt x="440435" y="407543"/>
                  </a:lnTo>
                  <a:lnTo>
                    <a:pt x="440435" y="20713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05999" y="2511552"/>
              <a:ext cx="307848" cy="21945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14799" y="3252216"/>
              <a:ext cx="472566" cy="62484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9088628" y="3313175"/>
              <a:ext cx="637540" cy="563245"/>
            </a:xfrm>
            <a:custGeom>
              <a:avLst/>
              <a:gdLst/>
              <a:ahLst/>
              <a:cxnLst/>
              <a:rect l="l" t="t" r="r" b="b"/>
              <a:pathLst>
                <a:path w="637540" h="563245">
                  <a:moveTo>
                    <a:pt x="54635" y="362839"/>
                  </a:moveTo>
                  <a:lnTo>
                    <a:pt x="53213" y="362839"/>
                  </a:lnTo>
                  <a:lnTo>
                    <a:pt x="53213" y="399161"/>
                  </a:lnTo>
                  <a:lnTo>
                    <a:pt x="54635" y="399161"/>
                  </a:lnTo>
                  <a:lnTo>
                    <a:pt x="54635" y="362839"/>
                  </a:lnTo>
                  <a:close/>
                </a:path>
                <a:path w="637540" h="563245">
                  <a:moveTo>
                    <a:pt x="175577" y="362839"/>
                  </a:moveTo>
                  <a:lnTo>
                    <a:pt x="174244" y="362839"/>
                  </a:lnTo>
                  <a:lnTo>
                    <a:pt x="174244" y="399161"/>
                  </a:lnTo>
                  <a:lnTo>
                    <a:pt x="175577" y="399161"/>
                  </a:lnTo>
                  <a:lnTo>
                    <a:pt x="175577" y="362839"/>
                  </a:lnTo>
                  <a:close/>
                </a:path>
                <a:path w="637540" h="563245">
                  <a:moveTo>
                    <a:pt x="637032" y="562864"/>
                  </a:moveTo>
                  <a:lnTo>
                    <a:pt x="635508" y="544703"/>
                  </a:lnTo>
                  <a:lnTo>
                    <a:pt x="615873" y="300228"/>
                  </a:lnTo>
                  <a:lnTo>
                    <a:pt x="615823" y="544703"/>
                  </a:lnTo>
                  <a:lnTo>
                    <a:pt x="16891" y="544703"/>
                  </a:lnTo>
                  <a:lnTo>
                    <a:pt x="16891" y="338582"/>
                  </a:lnTo>
                  <a:lnTo>
                    <a:pt x="143891" y="235585"/>
                  </a:lnTo>
                  <a:lnTo>
                    <a:pt x="143891" y="338582"/>
                  </a:lnTo>
                  <a:lnTo>
                    <a:pt x="188849" y="296164"/>
                  </a:lnTo>
                  <a:lnTo>
                    <a:pt x="252857" y="235585"/>
                  </a:lnTo>
                  <a:lnTo>
                    <a:pt x="252857" y="338582"/>
                  </a:lnTo>
                  <a:lnTo>
                    <a:pt x="298577" y="297688"/>
                  </a:lnTo>
                  <a:lnTo>
                    <a:pt x="367792" y="235585"/>
                  </a:lnTo>
                  <a:lnTo>
                    <a:pt x="367792" y="338582"/>
                  </a:lnTo>
                  <a:lnTo>
                    <a:pt x="415163" y="300228"/>
                  </a:lnTo>
                  <a:lnTo>
                    <a:pt x="494792" y="235585"/>
                  </a:lnTo>
                  <a:lnTo>
                    <a:pt x="512953" y="17526"/>
                  </a:lnTo>
                  <a:lnTo>
                    <a:pt x="573532" y="17526"/>
                  </a:lnTo>
                  <a:lnTo>
                    <a:pt x="615823" y="544703"/>
                  </a:lnTo>
                  <a:lnTo>
                    <a:pt x="615823" y="299466"/>
                  </a:lnTo>
                  <a:lnTo>
                    <a:pt x="593217" y="17526"/>
                  </a:lnTo>
                  <a:lnTo>
                    <a:pt x="591820" y="0"/>
                  </a:lnTo>
                  <a:lnTo>
                    <a:pt x="497459" y="0"/>
                  </a:lnTo>
                  <a:lnTo>
                    <a:pt x="478663" y="226314"/>
                  </a:lnTo>
                  <a:lnTo>
                    <a:pt x="387477" y="300228"/>
                  </a:lnTo>
                  <a:lnTo>
                    <a:pt x="387477" y="235585"/>
                  </a:lnTo>
                  <a:lnTo>
                    <a:pt x="387477" y="194564"/>
                  </a:lnTo>
                  <a:lnTo>
                    <a:pt x="272542" y="297688"/>
                  </a:lnTo>
                  <a:lnTo>
                    <a:pt x="272542" y="235585"/>
                  </a:lnTo>
                  <a:lnTo>
                    <a:pt x="272542" y="193040"/>
                  </a:lnTo>
                  <a:lnTo>
                    <a:pt x="163576" y="296164"/>
                  </a:lnTo>
                  <a:lnTo>
                    <a:pt x="163576" y="235585"/>
                  </a:lnTo>
                  <a:lnTo>
                    <a:pt x="163576" y="197231"/>
                  </a:lnTo>
                  <a:lnTo>
                    <a:pt x="0" y="329946"/>
                  </a:lnTo>
                  <a:lnTo>
                    <a:pt x="0" y="562864"/>
                  </a:lnTo>
                  <a:lnTo>
                    <a:pt x="637032" y="5628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88423" y="3657600"/>
              <a:ext cx="85344" cy="7315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366504" y="3657600"/>
              <a:ext cx="85344" cy="7315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25711" y="3656965"/>
              <a:ext cx="84582" cy="7327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46234" y="3656965"/>
              <a:ext cx="84582" cy="7327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586468" y="3416858"/>
              <a:ext cx="87630" cy="51435"/>
            </a:xfrm>
            <a:custGeom>
              <a:avLst/>
              <a:gdLst/>
              <a:ahLst/>
              <a:cxnLst/>
              <a:rect l="l" t="t" r="r" b="b"/>
              <a:pathLst>
                <a:path w="87629" h="51435">
                  <a:moveTo>
                    <a:pt x="87388" y="29845"/>
                  </a:moveTo>
                  <a:lnTo>
                    <a:pt x="0" y="29845"/>
                  </a:lnTo>
                  <a:lnTo>
                    <a:pt x="0" y="51384"/>
                  </a:lnTo>
                  <a:lnTo>
                    <a:pt x="87388" y="51384"/>
                  </a:lnTo>
                  <a:lnTo>
                    <a:pt x="87388" y="29845"/>
                  </a:lnTo>
                  <a:close/>
                </a:path>
                <a:path w="87629" h="51435">
                  <a:moveTo>
                    <a:pt x="87401" y="0"/>
                  </a:moveTo>
                  <a:lnTo>
                    <a:pt x="0" y="0"/>
                  </a:lnTo>
                  <a:lnTo>
                    <a:pt x="0" y="21539"/>
                  </a:lnTo>
                  <a:lnTo>
                    <a:pt x="87401" y="21539"/>
                  </a:lnTo>
                  <a:lnTo>
                    <a:pt x="874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42615" y="2298192"/>
              <a:ext cx="164592" cy="15849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624328" y="2389631"/>
              <a:ext cx="697865" cy="417195"/>
            </a:xfrm>
            <a:custGeom>
              <a:avLst/>
              <a:gdLst/>
              <a:ahLst/>
              <a:cxnLst/>
              <a:rect l="l" t="t" r="r" b="b"/>
              <a:pathLst>
                <a:path w="697864" h="417194">
                  <a:moveTo>
                    <a:pt x="175221" y="339636"/>
                  </a:moveTo>
                  <a:lnTo>
                    <a:pt x="44958" y="339636"/>
                  </a:lnTo>
                  <a:lnTo>
                    <a:pt x="44958" y="358267"/>
                  </a:lnTo>
                  <a:lnTo>
                    <a:pt x="175221" y="358267"/>
                  </a:lnTo>
                  <a:lnTo>
                    <a:pt x="175221" y="339636"/>
                  </a:lnTo>
                  <a:close/>
                </a:path>
                <a:path w="697864" h="417194">
                  <a:moveTo>
                    <a:pt x="175221" y="288315"/>
                  </a:moveTo>
                  <a:lnTo>
                    <a:pt x="44958" y="288315"/>
                  </a:lnTo>
                  <a:lnTo>
                    <a:pt x="44958" y="306959"/>
                  </a:lnTo>
                  <a:lnTo>
                    <a:pt x="175221" y="306959"/>
                  </a:lnTo>
                  <a:lnTo>
                    <a:pt x="175221" y="288315"/>
                  </a:lnTo>
                  <a:close/>
                </a:path>
                <a:path w="697864" h="417194">
                  <a:moveTo>
                    <a:pt x="175221" y="237007"/>
                  </a:moveTo>
                  <a:lnTo>
                    <a:pt x="44958" y="237007"/>
                  </a:lnTo>
                  <a:lnTo>
                    <a:pt x="44958" y="255651"/>
                  </a:lnTo>
                  <a:lnTo>
                    <a:pt x="175221" y="255651"/>
                  </a:lnTo>
                  <a:lnTo>
                    <a:pt x="175221" y="237007"/>
                  </a:lnTo>
                  <a:close/>
                </a:path>
                <a:path w="697864" h="417194">
                  <a:moveTo>
                    <a:pt x="175221" y="185699"/>
                  </a:moveTo>
                  <a:lnTo>
                    <a:pt x="44958" y="185699"/>
                  </a:lnTo>
                  <a:lnTo>
                    <a:pt x="44958" y="204343"/>
                  </a:lnTo>
                  <a:lnTo>
                    <a:pt x="175221" y="204343"/>
                  </a:lnTo>
                  <a:lnTo>
                    <a:pt x="175221" y="185699"/>
                  </a:lnTo>
                  <a:close/>
                </a:path>
                <a:path w="697864" h="417194">
                  <a:moveTo>
                    <a:pt x="220218" y="119253"/>
                  </a:moveTo>
                  <a:lnTo>
                    <a:pt x="212598" y="111633"/>
                  </a:lnTo>
                  <a:lnTo>
                    <a:pt x="201549" y="111633"/>
                  </a:lnTo>
                  <a:lnTo>
                    <a:pt x="201549" y="130302"/>
                  </a:lnTo>
                  <a:lnTo>
                    <a:pt x="201549" y="398018"/>
                  </a:lnTo>
                  <a:lnTo>
                    <a:pt x="18669" y="398018"/>
                  </a:lnTo>
                  <a:lnTo>
                    <a:pt x="18669" y="130302"/>
                  </a:lnTo>
                  <a:lnTo>
                    <a:pt x="201549" y="130302"/>
                  </a:lnTo>
                  <a:lnTo>
                    <a:pt x="201549" y="111633"/>
                  </a:lnTo>
                  <a:lnTo>
                    <a:pt x="150749" y="111633"/>
                  </a:lnTo>
                  <a:lnTo>
                    <a:pt x="150749" y="86741"/>
                  </a:lnTo>
                  <a:lnTo>
                    <a:pt x="147955" y="83693"/>
                  </a:lnTo>
                  <a:lnTo>
                    <a:pt x="72263" y="83693"/>
                  </a:lnTo>
                  <a:lnTo>
                    <a:pt x="69469" y="86741"/>
                  </a:lnTo>
                  <a:lnTo>
                    <a:pt x="69469" y="111633"/>
                  </a:lnTo>
                  <a:lnTo>
                    <a:pt x="7620" y="111633"/>
                  </a:lnTo>
                  <a:lnTo>
                    <a:pt x="0" y="119253"/>
                  </a:lnTo>
                  <a:lnTo>
                    <a:pt x="0" y="409067"/>
                  </a:lnTo>
                  <a:lnTo>
                    <a:pt x="7620" y="417068"/>
                  </a:lnTo>
                  <a:lnTo>
                    <a:pt x="212598" y="417068"/>
                  </a:lnTo>
                  <a:lnTo>
                    <a:pt x="220218" y="409067"/>
                  </a:lnTo>
                  <a:lnTo>
                    <a:pt x="220218" y="398018"/>
                  </a:lnTo>
                  <a:lnTo>
                    <a:pt x="220218" y="119253"/>
                  </a:lnTo>
                  <a:close/>
                </a:path>
                <a:path w="697864" h="417194">
                  <a:moveTo>
                    <a:pt x="413981" y="339636"/>
                  </a:moveTo>
                  <a:lnTo>
                    <a:pt x="283718" y="339636"/>
                  </a:lnTo>
                  <a:lnTo>
                    <a:pt x="283718" y="358267"/>
                  </a:lnTo>
                  <a:lnTo>
                    <a:pt x="413981" y="358267"/>
                  </a:lnTo>
                  <a:lnTo>
                    <a:pt x="413981" y="339636"/>
                  </a:lnTo>
                  <a:close/>
                </a:path>
                <a:path w="697864" h="417194">
                  <a:moveTo>
                    <a:pt x="413981" y="288188"/>
                  </a:moveTo>
                  <a:lnTo>
                    <a:pt x="283718" y="288188"/>
                  </a:lnTo>
                  <a:lnTo>
                    <a:pt x="283718" y="306832"/>
                  </a:lnTo>
                  <a:lnTo>
                    <a:pt x="413981" y="306832"/>
                  </a:lnTo>
                  <a:lnTo>
                    <a:pt x="413981" y="288188"/>
                  </a:lnTo>
                  <a:close/>
                </a:path>
                <a:path w="697864" h="417194">
                  <a:moveTo>
                    <a:pt x="413981" y="236753"/>
                  </a:moveTo>
                  <a:lnTo>
                    <a:pt x="283718" y="236753"/>
                  </a:lnTo>
                  <a:lnTo>
                    <a:pt x="283718" y="255397"/>
                  </a:lnTo>
                  <a:lnTo>
                    <a:pt x="413981" y="255397"/>
                  </a:lnTo>
                  <a:lnTo>
                    <a:pt x="413981" y="236753"/>
                  </a:lnTo>
                  <a:close/>
                </a:path>
                <a:path w="697864" h="417194">
                  <a:moveTo>
                    <a:pt x="413981" y="185331"/>
                  </a:moveTo>
                  <a:lnTo>
                    <a:pt x="283718" y="185331"/>
                  </a:lnTo>
                  <a:lnTo>
                    <a:pt x="283718" y="203962"/>
                  </a:lnTo>
                  <a:lnTo>
                    <a:pt x="413981" y="203962"/>
                  </a:lnTo>
                  <a:lnTo>
                    <a:pt x="413981" y="185331"/>
                  </a:lnTo>
                  <a:close/>
                </a:path>
                <a:path w="697864" h="417194">
                  <a:moveTo>
                    <a:pt x="413981" y="133896"/>
                  </a:moveTo>
                  <a:lnTo>
                    <a:pt x="283718" y="133896"/>
                  </a:lnTo>
                  <a:lnTo>
                    <a:pt x="283718" y="152527"/>
                  </a:lnTo>
                  <a:lnTo>
                    <a:pt x="413981" y="152527"/>
                  </a:lnTo>
                  <a:lnTo>
                    <a:pt x="413981" y="133896"/>
                  </a:lnTo>
                  <a:close/>
                </a:path>
                <a:path w="697864" h="417194">
                  <a:moveTo>
                    <a:pt x="413981" y="82461"/>
                  </a:moveTo>
                  <a:lnTo>
                    <a:pt x="283718" y="82461"/>
                  </a:lnTo>
                  <a:lnTo>
                    <a:pt x="283718" y="101092"/>
                  </a:lnTo>
                  <a:lnTo>
                    <a:pt x="413981" y="101092"/>
                  </a:lnTo>
                  <a:lnTo>
                    <a:pt x="413981" y="82461"/>
                  </a:lnTo>
                  <a:close/>
                </a:path>
                <a:path w="697864" h="417194">
                  <a:moveTo>
                    <a:pt x="458978" y="35687"/>
                  </a:moveTo>
                  <a:lnTo>
                    <a:pt x="451358" y="27940"/>
                  </a:lnTo>
                  <a:lnTo>
                    <a:pt x="440309" y="27940"/>
                  </a:lnTo>
                  <a:lnTo>
                    <a:pt x="440309" y="46736"/>
                  </a:lnTo>
                  <a:lnTo>
                    <a:pt x="440309" y="398018"/>
                  </a:lnTo>
                  <a:lnTo>
                    <a:pt x="257429" y="398018"/>
                  </a:lnTo>
                  <a:lnTo>
                    <a:pt x="257429" y="46736"/>
                  </a:lnTo>
                  <a:lnTo>
                    <a:pt x="440309" y="46736"/>
                  </a:lnTo>
                  <a:lnTo>
                    <a:pt x="440309" y="27940"/>
                  </a:lnTo>
                  <a:lnTo>
                    <a:pt x="389382" y="27940"/>
                  </a:lnTo>
                  <a:lnTo>
                    <a:pt x="389382" y="3175"/>
                  </a:lnTo>
                  <a:lnTo>
                    <a:pt x="386715" y="0"/>
                  </a:lnTo>
                  <a:lnTo>
                    <a:pt x="311023" y="0"/>
                  </a:lnTo>
                  <a:lnTo>
                    <a:pt x="308229" y="3175"/>
                  </a:lnTo>
                  <a:lnTo>
                    <a:pt x="308229" y="27940"/>
                  </a:lnTo>
                  <a:lnTo>
                    <a:pt x="246253" y="27940"/>
                  </a:lnTo>
                  <a:lnTo>
                    <a:pt x="238760" y="35687"/>
                  </a:lnTo>
                  <a:lnTo>
                    <a:pt x="238760" y="409067"/>
                  </a:lnTo>
                  <a:lnTo>
                    <a:pt x="246253" y="417068"/>
                  </a:lnTo>
                  <a:lnTo>
                    <a:pt x="451358" y="417068"/>
                  </a:lnTo>
                  <a:lnTo>
                    <a:pt x="458978" y="409067"/>
                  </a:lnTo>
                  <a:lnTo>
                    <a:pt x="458978" y="398018"/>
                  </a:lnTo>
                  <a:lnTo>
                    <a:pt x="458978" y="35687"/>
                  </a:lnTo>
                  <a:close/>
                </a:path>
                <a:path w="697864" h="417194">
                  <a:moveTo>
                    <a:pt x="652729" y="339636"/>
                  </a:moveTo>
                  <a:lnTo>
                    <a:pt x="522478" y="339636"/>
                  </a:lnTo>
                  <a:lnTo>
                    <a:pt x="522478" y="358267"/>
                  </a:lnTo>
                  <a:lnTo>
                    <a:pt x="652729" y="358267"/>
                  </a:lnTo>
                  <a:lnTo>
                    <a:pt x="652729" y="339636"/>
                  </a:lnTo>
                  <a:close/>
                </a:path>
                <a:path w="697864" h="417194">
                  <a:moveTo>
                    <a:pt x="652729" y="288188"/>
                  </a:moveTo>
                  <a:lnTo>
                    <a:pt x="522478" y="288188"/>
                  </a:lnTo>
                  <a:lnTo>
                    <a:pt x="522478" y="306832"/>
                  </a:lnTo>
                  <a:lnTo>
                    <a:pt x="652729" y="306832"/>
                  </a:lnTo>
                  <a:lnTo>
                    <a:pt x="652729" y="288188"/>
                  </a:lnTo>
                  <a:close/>
                </a:path>
                <a:path w="697864" h="417194">
                  <a:moveTo>
                    <a:pt x="652729" y="236753"/>
                  </a:moveTo>
                  <a:lnTo>
                    <a:pt x="522478" y="236753"/>
                  </a:lnTo>
                  <a:lnTo>
                    <a:pt x="522478" y="255397"/>
                  </a:lnTo>
                  <a:lnTo>
                    <a:pt x="652729" y="255397"/>
                  </a:lnTo>
                  <a:lnTo>
                    <a:pt x="652729" y="236753"/>
                  </a:lnTo>
                  <a:close/>
                </a:path>
                <a:path w="697864" h="417194">
                  <a:moveTo>
                    <a:pt x="652729" y="185331"/>
                  </a:moveTo>
                  <a:lnTo>
                    <a:pt x="522478" y="185331"/>
                  </a:lnTo>
                  <a:lnTo>
                    <a:pt x="522478" y="203962"/>
                  </a:lnTo>
                  <a:lnTo>
                    <a:pt x="652729" y="203962"/>
                  </a:lnTo>
                  <a:lnTo>
                    <a:pt x="652729" y="185331"/>
                  </a:lnTo>
                  <a:close/>
                </a:path>
                <a:path w="697864" h="417194">
                  <a:moveTo>
                    <a:pt x="652729" y="133896"/>
                  </a:moveTo>
                  <a:lnTo>
                    <a:pt x="522478" y="133896"/>
                  </a:lnTo>
                  <a:lnTo>
                    <a:pt x="522478" y="152527"/>
                  </a:lnTo>
                  <a:lnTo>
                    <a:pt x="652729" y="152527"/>
                  </a:lnTo>
                  <a:lnTo>
                    <a:pt x="652729" y="133896"/>
                  </a:lnTo>
                  <a:close/>
                </a:path>
                <a:path w="697864" h="417194">
                  <a:moveTo>
                    <a:pt x="652729" y="82461"/>
                  </a:moveTo>
                  <a:lnTo>
                    <a:pt x="522478" y="82461"/>
                  </a:lnTo>
                  <a:lnTo>
                    <a:pt x="522478" y="101092"/>
                  </a:lnTo>
                  <a:lnTo>
                    <a:pt x="652729" y="101092"/>
                  </a:lnTo>
                  <a:lnTo>
                    <a:pt x="652729" y="82461"/>
                  </a:lnTo>
                  <a:close/>
                </a:path>
                <a:path w="697864" h="417194">
                  <a:moveTo>
                    <a:pt x="697611" y="35687"/>
                  </a:moveTo>
                  <a:lnTo>
                    <a:pt x="690118" y="27940"/>
                  </a:lnTo>
                  <a:lnTo>
                    <a:pt x="679069" y="27940"/>
                  </a:lnTo>
                  <a:lnTo>
                    <a:pt x="679069" y="46736"/>
                  </a:lnTo>
                  <a:lnTo>
                    <a:pt x="679069" y="398018"/>
                  </a:lnTo>
                  <a:lnTo>
                    <a:pt x="496189" y="398018"/>
                  </a:lnTo>
                  <a:lnTo>
                    <a:pt x="496189" y="46736"/>
                  </a:lnTo>
                  <a:lnTo>
                    <a:pt x="679069" y="46736"/>
                  </a:lnTo>
                  <a:lnTo>
                    <a:pt x="679069" y="27940"/>
                  </a:lnTo>
                  <a:lnTo>
                    <a:pt x="628142" y="27940"/>
                  </a:lnTo>
                  <a:lnTo>
                    <a:pt x="628142" y="3175"/>
                  </a:lnTo>
                  <a:lnTo>
                    <a:pt x="625475" y="0"/>
                  </a:lnTo>
                  <a:lnTo>
                    <a:pt x="549783" y="0"/>
                  </a:lnTo>
                  <a:lnTo>
                    <a:pt x="546989" y="3175"/>
                  </a:lnTo>
                  <a:lnTo>
                    <a:pt x="546989" y="27940"/>
                  </a:lnTo>
                  <a:lnTo>
                    <a:pt x="485140" y="27940"/>
                  </a:lnTo>
                  <a:lnTo>
                    <a:pt x="477520" y="35687"/>
                  </a:lnTo>
                  <a:lnTo>
                    <a:pt x="477520" y="409067"/>
                  </a:lnTo>
                  <a:lnTo>
                    <a:pt x="485140" y="417068"/>
                  </a:lnTo>
                  <a:lnTo>
                    <a:pt x="690118" y="417068"/>
                  </a:lnTo>
                  <a:lnTo>
                    <a:pt x="697611" y="409067"/>
                  </a:lnTo>
                  <a:lnTo>
                    <a:pt x="697611" y="398018"/>
                  </a:lnTo>
                  <a:lnTo>
                    <a:pt x="697611" y="356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70704" y="2298192"/>
              <a:ext cx="164591" cy="158496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852416" y="2389631"/>
              <a:ext cx="697865" cy="417195"/>
            </a:xfrm>
            <a:custGeom>
              <a:avLst/>
              <a:gdLst/>
              <a:ahLst/>
              <a:cxnLst/>
              <a:rect l="l" t="t" r="r" b="b"/>
              <a:pathLst>
                <a:path w="697864" h="417194">
                  <a:moveTo>
                    <a:pt x="175272" y="339636"/>
                  </a:moveTo>
                  <a:lnTo>
                    <a:pt x="44958" y="339636"/>
                  </a:lnTo>
                  <a:lnTo>
                    <a:pt x="44958" y="358267"/>
                  </a:lnTo>
                  <a:lnTo>
                    <a:pt x="175272" y="358267"/>
                  </a:lnTo>
                  <a:lnTo>
                    <a:pt x="175272" y="339636"/>
                  </a:lnTo>
                  <a:close/>
                </a:path>
                <a:path w="697864" h="417194">
                  <a:moveTo>
                    <a:pt x="175272" y="288315"/>
                  </a:moveTo>
                  <a:lnTo>
                    <a:pt x="44958" y="288315"/>
                  </a:lnTo>
                  <a:lnTo>
                    <a:pt x="44958" y="306959"/>
                  </a:lnTo>
                  <a:lnTo>
                    <a:pt x="175272" y="306959"/>
                  </a:lnTo>
                  <a:lnTo>
                    <a:pt x="175272" y="288315"/>
                  </a:lnTo>
                  <a:close/>
                </a:path>
                <a:path w="697864" h="417194">
                  <a:moveTo>
                    <a:pt x="175272" y="237007"/>
                  </a:moveTo>
                  <a:lnTo>
                    <a:pt x="44958" y="237007"/>
                  </a:lnTo>
                  <a:lnTo>
                    <a:pt x="44958" y="255651"/>
                  </a:lnTo>
                  <a:lnTo>
                    <a:pt x="175272" y="255651"/>
                  </a:lnTo>
                  <a:lnTo>
                    <a:pt x="175272" y="237007"/>
                  </a:lnTo>
                  <a:close/>
                </a:path>
                <a:path w="697864" h="417194">
                  <a:moveTo>
                    <a:pt x="175272" y="185699"/>
                  </a:moveTo>
                  <a:lnTo>
                    <a:pt x="44958" y="185699"/>
                  </a:lnTo>
                  <a:lnTo>
                    <a:pt x="44958" y="204343"/>
                  </a:lnTo>
                  <a:lnTo>
                    <a:pt x="175272" y="204343"/>
                  </a:lnTo>
                  <a:lnTo>
                    <a:pt x="175272" y="185699"/>
                  </a:lnTo>
                  <a:close/>
                </a:path>
                <a:path w="697864" h="417194">
                  <a:moveTo>
                    <a:pt x="220218" y="119253"/>
                  </a:moveTo>
                  <a:lnTo>
                    <a:pt x="212725" y="111633"/>
                  </a:lnTo>
                  <a:lnTo>
                    <a:pt x="201549" y="111633"/>
                  </a:lnTo>
                  <a:lnTo>
                    <a:pt x="201549" y="130302"/>
                  </a:lnTo>
                  <a:lnTo>
                    <a:pt x="201549" y="398018"/>
                  </a:lnTo>
                  <a:lnTo>
                    <a:pt x="18669" y="398018"/>
                  </a:lnTo>
                  <a:lnTo>
                    <a:pt x="18669" y="130302"/>
                  </a:lnTo>
                  <a:lnTo>
                    <a:pt x="201549" y="130302"/>
                  </a:lnTo>
                  <a:lnTo>
                    <a:pt x="201549" y="111633"/>
                  </a:lnTo>
                  <a:lnTo>
                    <a:pt x="150749" y="111633"/>
                  </a:lnTo>
                  <a:lnTo>
                    <a:pt x="150749" y="86741"/>
                  </a:lnTo>
                  <a:lnTo>
                    <a:pt x="147955" y="83693"/>
                  </a:lnTo>
                  <a:lnTo>
                    <a:pt x="72263" y="83693"/>
                  </a:lnTo>
                  <a:lnTo>
                    <a:pt x="69469" y="86741"/>
                  </a:lnTo>
                  <a:lnTo>
                    <a:pt x="69469" y="111633"/>
                  </a:lnTo>
                  <a:lnTo>
                    <a:pt x="7620" y="111633"/>
                  </a:lnTo>
                  <a:lnTo>
                    <a:pt x="0" y="119253"/>
                  </a:lnTo>
                  <a:lnTo>
                    <a:pt x="0" y="409067"/>
                  </a:lnTo>
                  <a:lnTo>
                    <a:pt x="7620" y="417068"/>
                  </a:lnTo>
                  <a:lnTo>
                    <a:pt x="212725" y="417068"/>
                  </a:lnTo>
                  <a:lnTo>
                    <a:pt x="220218" y="409067"/>
                  </a:lnTo>
                  <a:lnTo>
                    <a:pt x="220218" y="398018"/>
                  </a:lnTo>
                  <a:lnTo>
                    <a:pt x="220218" y="119253"/>
                  </a:lnTo>
                  <a:close/>
                </a:path>
                <a:path w="697864" h="417194">
                  <a:moveTo>
                    <a:pt x="414159" y="339636"/>
                  </a:moveTo>
                  <a:lnTo>
                    <a:pt x="283845" y="339636"/>
                  </a:lnTo>
                  <a:lnTo>
                    <a:pt x="283845" y="358267"/>
                  </a:lnTo>
                  <a:lnTo>
                    <a:pt x="414159" y="358267"/>
                  </a:lnTo>
                  <a:lnTo>
                    <a:pt x="414159" y="339636"/>
                  </a:lnTo>
                  <a:close/>
                </a:path>
                <a:path w="697864" h="417194">
                  <a:moveTo>
                    <a:pt x="414159" y="288188"/>
                  </a:moveTo>
                  <a:lnTo>
                    <a:pt x="283845" y="288188"/>
                  </a:lnTo>
                  <a:lnTo>
                    <a:pt x="283845" y="306832"/>
                  </a:lnTo>
                  <a:lnTo>
                    <a:pt x="414159" y="306832"/>
                  </a:lnTo>
                  <a:lnTo>
                    <a:pt x="414159" y="288188"/>
                  </a:lnTo>
                  <a:close/>
                </a:path>
                <a:path w="697864" h="417194">
                  <a:moveTo>
                    <a:pt x="414159" y="236753"/>
                  </a:moveTo>
                  <a:lnTo>
                    <a:pt x="283845" y="236753"/>
                  </a:lnTo>
                  <a:lnTo>
                    <a:pt x="283845" y="255397"/>
                  </a:lnTo>
                  <a:lnTo>
                    <a:pt x="414159" y="255397"/>
                  </a:lnTo>
                  <a:lnTo>
                    <a:pt x="414159" y="236753"/>
                  </a:lnTo>
                  <a:close/>
                </a:path>
                <a:path w="697864" h="417194">
                  <a:moveTo>
                    <a:pt x="414159" y="185331"/>
                  </a:moveTo>
                  <a:lnTo>
                    <a:pt x="283845" y="185331"/>
                  </a:lnTo>
                  <a:lnTo>
                    <a:pt x="283845" y="203962"/>
                  </a:lnTo>
                  <a:lnTo>
                    <a:pt x="414159" y="203962"/>
                  </a:lnTo>
                  <a:lnTo>
                    <a:pt x="414159" y="185331"/>
                  </a:lnTo>
                  <a:close/>
                </a:path>
                <a:path w="697864" h="417194">
                  <a:moveTo>
                    <a:pt x="414159" y="133896"/>
                  </a:moveTo>
                  <a:lnTo>
                    <a:pt x="283845" y="133896"/>
                  </a:lnTo>
                  <a:lnTo>
                    <a:pt x="283845" y="152527"/>
                  </a:lnTo>
                  <a:lnTo>
                    <a:pt x="414159" y="152527"/>
                  </a:lnTo>
                  <a:lnTo>
                    <a:pt x="414159" y="133896"/>
                  </a:lnTo>
                  <a:close/>
                </a:path>
                <a:path w="697864" h="417194">
                  <a:moveTo>
                    <a:pt x="414159" y="82461"/>
                  </a:moveTo>
                  <a:lnTo>
                    <a:pt x="283845" y="82461"/>
                  </a:lnTo>
                  <a:lnTo>
                    <a:pt x="283845" y="101092"/>
                  </a:lnTo>
                  <a:lnTo>
                    <a:pt x="414159" y="101092"/>
                  </a:lnTo>
                  <a:lnTo>
                    <a:pt x="414159" y="82461"/>
                  </a:lnTo>
                  <a:close/>
                </a:path>
                <a:path w="697864" h="417194">
                  <a:moveTo>
                    <a:pt x="459105" y="35687"/>
                  </a:moveTo>
                  <a:lnTo>
                    <a:pt x="451485" y="27940"/>
                  </a:lnTo>
                  <a:lnTo>
                    <a:pt x="440436" y="27940"/>
                  </a:lnTo>
                  <a:lnTo>
                    <a:pt x="440436" y="46736"/>
                  </a:lnTo>
                  <a:lnTo>
                    <a:pt x="440436" y="398018"/>
                  </a:lnTo>
                  <a:lnTo>
                    <a:pt x="257429" y="398018"/>
                  </a:lnTo>
                  <a:lnTo>
                    <a:pt x="257429" y="46736"/>
                  </a:lnTo>
                  <a:lnTo>
                    <a:pt x="440436" y="46736"/>
                  </a:lnTo>
                  <a:lnTo>
                    <a:pt x="440436" y="27940"/>
                  </a:lnTo>
                  <a:lnTo>
                    <a:pt x="389509" y="27940"/>
                  </a:lnTo>
                  <a:lnTo>
                    <a:pt x="389509" y="3175"/>
                  </a:lnTo>
                  <a:lnTo>
                    <a:pt x="386842" y="0"/>
                  </a:lnTo>
                  <a:lnTo>
                    <a:pt x="311150" y="0"/>
                  </a:lnTo>
                  <a:lnTo>
                    <a:pt x="308356" y="3175"/>
                  </a:lnTo>
                  <a:lnTo>
                    <a:pt x="308356" y="27940"/>
                  </a:lnTo>
                  <a:lnTo>
                    <a:pt x="246380" y="27940"/>
                  </a:lnTo>
                  <a:lnTo>
                    <a:pt x="238760" y="35687"/>
                  </a:lnTo>
                  <a:lnTo>
                    <a:pt x="238760" y="409067"/>
                  </a:lnTo>
                  <a:lnTo>
                    <a:pt x="246380" y="417068"/>
                  </a:lnTo>
                  <a:lnTo>
                    <a:pt x="451485" y="417068"/>
                  </a:lnTo>
                  <a:lnTo>
                    <a:pt x="459105" y="409067"/>
                  </a:lnTo>
                  <a:lnTo>
                    <a:pt x="459105" y="398018"/>
                  </a:lnTo>
                  <a:lnTo>
                    <a:pt x="459105" y="35687"/>
                  </a:lnTo>
                  <a:close/>
                </a:path>
                <a:path w="697864" h="417194">
                  <a:moveTo>
                    <a:pt x="653046" y="339636"/>
                  </a:moveTo>
                  <a:lnTo>
                    <a:pt x="522732" y="339636"/>
                  </a:lnTo>
                  <a:lnTo>
                    <a:pt x="522732" y="358267"/>
                  </a:lnTo>
                  <a:lnTo>
                    <a:pt x="653046" y="358267"/>
                  </a:lnTo>
                  <a:lnTo>
                    <a:pt x="653046" y="339636"/>
                  </a:lnTo>
                  <a:close/>
                </a:path>
                <a:path w="697864" h="417194">
                  <a:moveTo>
                    <a:pt x="653046" y="288188"/>
                  </a:moveTo>
                  <a:lnTo>
                    <a:pt x="522732" y="288188"/>
                  </a:lnTo>
                  <a:lnTo>
                    <a:pt x="522732" y="306832"/>
                  </a:lnTo>
                  <a:lnTo>
                    <a:pt x="653046" y="306832"/>
                  </a:lnTo>
                  <a:lnTo>
                    <a:pt x="653046" y="288188"/>
                  </a:lnTo>
                  <a:close/>
                </a:path>
                <a:path w="697864" h="417194">
                  <a:moveTo>
                    <a:pt x="653046" y="236753"/>
                  </a:moveTo>
                  <a:lnTo>
                    <a:pt x="522732" y="236753"/>
                  </a:lnTo>
                  <a:lnTo>
                    <a:pt x="522732" y="255397"/>
                  </a:lnTo>
                  <a:lnTo>
                    <a:pt x="653046" y="255397"/>
                  </a:lnTo>
                  <a:lnTo>
                    <a:pt x="653046" y="236753"/>
                  </a:lnTo>
                  <a:close/>
                </a:path>
                <a:path w="697864" h="417194">
                  <a:moveTo>
                    <a:pt x="653046" y="185331"/>
                  </a:moveTo>
                  <a:lnTo>
                    <a:pt x="522732" y="185331"/>
                  </a:lnTo>
                  <a:lnTo>
                    <a:pt x="522732" y="203962"/>
                  </a:lnTo>
                  <a:lnTo>
                    <a:pt x="653046" y="203962"/>
                  </a:lnTo>
                  <a:lnTo>
                    <a:pt x="653046" y="185331"/>
                  </a:lnTo>
                  <a:close/>
                </a:path>
                <a:path w="697864" h="417194">
                  <a:moveTo>
                    <a:pt x="653046" y="133896"/>
                  </a:moveTo>
                  <a:lnTo>
                    <a:pt x="522732" y="133896"/>
                  </a:lnTo>
                  <a:lnTo>
                    <a:pt x="522732" y="152527"/>
                  </a:lnTo>
                  <a:lnTo>
                    <a:pt x="653046" y="152527"/>
                  </a:lnTo>
                  <a:lnTo>
                    <a:pt x="653046" y="133896"/>
                  </a:lnTo>
                  <a:close/>
                </a:path>
                <a:path w="697864" h="417194">
                  <a:moveTo>
                    <a:pt x="653046" y="82461"/>
                  </a:moveTo>
                  <a:lnTo>
                    <a:pt x="522732" y="82461"/>
                  </a:lnTo>
                  <a:lnTo>
                    <a:pt x="522732" y="101092"/>
                  </a:lnTo>
                  <a:lnTo>
                    <a:pt x="653046" y="101092"/>
                  </a:lnTo>
                  <a:lnTo>
                    <a:pt x="653046" y="82461"/>
                  </a:lnTo>
                  <a:close/>
                </a:path>
                <a:path w="697864" h="417194">
                  <a:moveTo>
                    <a:pt x="697865" y="35687"/>
                  </a:moveTo>
                  <a:lnTo>
                    <a:pt x="690372" y="27940"/>
                  </a:lnTo>
                  <a:lnTo>
                    <a:pt x="679323" y="27940"/>
                  </a:lnTo>
                  <a:lnTo>
                    <a:pt x="679323" y="46736"/>
                  </a:lnTo>
                  <a:lnTo>
                    <a:pt x="679323" y="398018"/>
                  </a:lnTo>
                  <a:lnTo>
                    <a:pt x="496316" y="398018"/>
                  </a:lnTo>
                  <a:lnTo>
                    <a:pt x="496316" y="46736"/>
                  </a:lnTo>
                  <a:lnTo>
                    <a:pt x="679323" y="46736"/>
                  </a:lnTo>
                  <a:lnTo>
                    <a:pt x="679323" y="27940"/>
                  </a:lnTo>
                  <a:lnTo>
                    <a:pt x="628396" y="27940"/>
                  </a:lnTo>
                  <a:lnTo>
                    <a:pt x="628396" y="3175"/>
                  </a:lnTo>
                  <a:lnTo>
                    <a:pt x="625729" y="0"/>
                  </a:lnTo>
                  <a:lnTo>
                    <a:pt x="549910" y="0"/>
                  </a:lnTo>
                  <a:lnTo>
                    <a:pt x="547116" y="3175"/>
                  </a:lnTo>
                  <a:lnTo>
                    <a:pt x="547116" y="27940"/>
                  </a:lnTo>
                  <a:lnTo>
                    <a:pt x="485267" y="27940"/>
                  </a:lnTo>
                  <a:lnTo>
                    <a:pt x="477647" y="35687"/>
                  </a:lnTo>
                  <a:lnTo>
                    <a:pt x="477647" y="409067"/>
                  </a:lnTo>
                  <a:lnTo>
                    <a:pt x="485267" y="417068"/>
                  </a:lnTo>
                  <a:lnTo>
                    <a:pt x="690372" y="417068"/>
                  </a:lnTo>
                  <a:lnTo>
                    <a:pt x="697865" y="409067"/>
                  </a:lnTo>
                  <a:lnTo>
                    <a:pt x="697865" y="398018"/>
                  </a:lnTo>
                  <a:lnTo>
                    <a:pt x="697865" y="356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57159" y="2298192"/>
              <a:ext cx="164592" cy="158496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815584" y="2389631"/>
              <a:ext cx="2624455" cy="1536065"/>
            </a:xfrm>
            <a:custGeom>
              <a:avLst/>
              <a:gdLst/>
              <a:ahLst/>
              <a:cxnLst/>
              <a:rect l="l" t="t" r="r" b="b"/>
              <a:pathLst>
                <a:path w="2624454" h="1536064">
                  <a:moveTo>
                    <a:pt x="63246" y="711200"/>
                  </a:moveTo>
                  <a:lnTo>
                    <a:pt x="61468" y="709549"/>
                  </a:lnTo>
                  <a:lnTo>
                    <a:pt x="31115" y="709549"/>
                  </a:lnTo>
                  <a:lnTo>
                    <a:pt x="29337" y="711200"/>
                  </a:lnTo>
                  <a:lnTo>
                    <a:pt x="29337" y="715391"/>
                  </a:lnTo>
                  <a:lnTo>
                    <a:pt x="31115" y="717169"/>
                  </a:lnTo>
                  <a:lnTo>
                    <a:pt x="61468" y="717169"/>
                  </a:lnTo>
                  <a:lnTo>
                    <a:pt x="63246" y="715391"/>
                  </a:lnTo>
                  <a:lnTo>
                    <a:pt x="63246" y="711200"/>
                  </a:lnTo>
                  <a:close/>
                </a:path>
                <a:path w="2624454" h="1536064">
                  <a:moveTo>
                    <a:pt x="63246" y="702564"/>
                  </a:moveTo>
                  <a:lnTo>
                    <a:pt x="61468" y="700786"/>
                  </a:lnTo>
                  <a:lnTo>
                    <a:pt x="31115" y="700786"/>
                  </a:lnTo>
                  <a:lnTo>
                    <a:pt x="29337" y="702564"/>
                  </a:lnTo>
                  <a:lnTo>
                    <a:pt x="29337" y="706755"/>
                  </a:lnTo>
                  <a:lnTo>
                    <a:pt x="31115" y="708406"/>
                  </a:lnTo>
                  <a:lnTo>
                    <a:pt x="61468" y="708406"/>
                  </a:lnTo>
                  <a:lnTo>
                    <a:pt x="63246" y="706755"/>
                  </a:lnTo>
                  <a:lnTo>
                    <a:pt x="63246" y="702564"/>
                  </a:lnTo>
                  <a:close/>
                </a:path>
                <a:path w="2624454" h="1536064">
                  <a:moveTo>
                    <a:pt x="63246" y="693674"/>
                  </a:moveTo>
                  <a:lnTo>
                    <a:pt x="61468" y="692023"/>
                  </a:lnTo>
                  <a:lnTo>
                    <a:pt x="31115" y="692023"/>
                  </a:lnTo>
                  <a:lnTo>
                    <a:pt x="29337" y="693674"/>
                  </a:lnTo>
                  <a:lnTo>
                    <a:pt x="29337" y="697865"/>
                  </a:lnTo>
                  <a:lnTo>
                    <a:pt x="31115" y="699643"/>
                  </a:lnTo>
                  <a:lnTo>
                    <a:pt x="61468" y="699643"/>
                  </a:lnTo>
                  <a:lnTo>
                    <a:pt x="63246" y="697865"/>
                  </a:lnTo>
                  <a:lnTo>
                    <a:pt x="63246" y="693674"/>
                  </a:lnTo>
                  <a:close/>
                </a:path>
                <a:path w="2624454" h="1536064">
                  <a:moveTo>
                    <a:pt x="289306" y="711200"/>
                  </a:moveTo>
                  <a:lnTo>
                    <a:pt x="287655" y="709549"/>
                  </a:lnTo>
                  <a:lnTo>
                    <a:pt x="257175" y="709549"/>
                  </a:lnTo>
                  <a:lnTo>
                    <a:pt x="255524" y="711200"/>
                  </a:lnTo>
                  <a:lnTo>
                    <a:pt x="255524" y="715391"/>
                  </a:lnTo>
                  <a:lnTo>
                    <a:pt x="257175" y="717169"/>
                  </a:lnTo>
                  <a:lnTo>
                    <a:pt x="287655" y="717169"/>
                  </a:lnTo>
                  <a:lnTo>
                    <a:pt x="289306" y="715391"/>
                  </a:lnTo>
                  <a:lnTo>
                    <a:pt x="289306" y="711200"/>
                  </a:lnTo>
                  <a:close/>
                </a:path>
                <a:path w="2624454" h="1536064">
                  <a:moveTo>
                    <a:pt x="289306" y="702564"/>
                  </a:moveTo>
                  <a:lnTo>
                    <a:pt x="287655" y="700786"/>
                  </a:lnTo>
                  <a:lnTo>
                    <a:pt x="257175" y="700786"/>
                  </a:lnTo>
                  <a:lnTo>
                    <a:pt x="255524" y="702564"/>
                  </a:lnTo>
                  <a:lnTo>
                    <a:pt x="255524" y="706755"/>
                  </a:lnTo>
                  <a:lnTo>
                    <a:pt x="257175" y="708406"/>
                  </a:lnTo>
                  <a:lnTo>
                    <a:pt x="287655" y="708406"/>
                  </a:lnTo>
                  <a:lnTo>
                    <a:pt x="289306" y="706755"/>
                  </a:lnTo>
                  <a:lnTo>
                    <a:pt x="289306" y="702564"/>
                  </a:lnTo>
                  <a:close/>
                </a:path>
                <a:path w="2624454" h="1536064">
                  <a:moveTo>
                    <a:pt x="289306" y="693674"/>
                  </a:moveTo>
                  <a:lnTo>
                    <a:pt x="287655" y="692023"/>
                  </a:lnTo>
                  <a:lnTo>
                    <a:pt x="257175" y="692023"/>
                  </a:lnTo>
                  <a:lnTo>
                    <a:pt x="255524" y="693674"/>
                  </a:lnTo>
                  <a:lnTo>
                    <a:pt x="255524" y="697865"/>
                  </a:lnTo>
                  <a:lnTo>
                    <a:pt x="257175" y="699643"/>
                  </a:lnTo>
                  <a:lnTo>
                    <a:pt x="287655" y="699643"/>
                  </a:lnTo>
                  <a:lnTo>
                    <a:pt x="289306" y="697865"/>
                  </a:lnTo>
                  <a:lnTo>
                    <a:pt x="289306" y="693674"/>
                  </a:lnTo>
                  <a:close/>
                </a:path>
                <a:path w="2624454" h="1536064">
                  <a:moveTo>
                    <a:pt x="320040" y="723011"/>
                  </a:moveTo>
                  <a:lnTo>
                    <a:pt x="186055" y="723011"/>
                  </a:lnTo>
                  <a:lnTo>
                    <a:pt x="186055" y="644144"/>
                  </a:lnTo>
                  <a:lnTo>
                    <a:pt x="181229" y="639445"/>
                  </a:lnTo>
                  <a:lnTo>
                    <a:pt x="153035" y="639445"/>
                  </a:lnTo>
                  <a:lnTo>
                    <a:pt x="148336" y="644144"/>
                  </a:lnTo>
                  <a:lnTo>
                    <a:pt x="148336" y="723011"/>
                  </a:lnTo>
                  <a:lnTo>
                    <a:pt x="0" y="723011"/>
                  </a:lnTo>
                  <a:lnTo>
                    <a:pt x="0" y="755015"/>
                  </a:lnTo>
                  <a:lnTo>
                    <a:pt x="148336" y="755015"/>
                  </a:lnTo>
                  <a:lnTo>
                    <a:pt x="148336" y="782066"/>
                  </a:lnTo>
                  <a:lnTo>
                    <a:pt x="0" y="782066"/>
                  </a:lnTo>
                  <a:lnTo>
                    <a:pt x="0" y="814070"/>
                  </a:lnTo>
                  <a:lnTo>
                    <a:pt x="148336" y="814070"/>
                  </a:lnTo>
                  <a:lnTo>
                    <a:pt x="148336" y="1535811"/>
                  </a:lnTo>
                  <a:lnTo>
                    <a:pt x="186055" y="1535811"/>
                  </a:lnTo>
                  <a:lnTo>
                    <a:pt x="186055" y="814070"/>
                  </a:lnTo>
                  <a:lnTo>
                    <a:pt x="320040" y="814070"/>
                  </a:lnTo>
                  <a:lnTo>
                    <a:pt x="320040" y="782066"/>
                  </a:lnTo>
                  <a:lnTo>
                    <a:pt x="186055" y="782066"/>
                  </a:lnTo>
                  <a:lnTo>
                    <a:pt x="186055" y="755015"/>
                  </a:lnTo>
                  <a:lnTo>
                    <a:pt x="320040" y="755015"/>
                  </a:lnTo>
                  <a:lnTo>
                    <a:pt x="320040" y="723011"/>
                  </a:lnTo>
                  <a:close/>
                </a:path>
                <a:path w="2624454" h="1536064">
                  <a:moveTo>
                    <a:pt x="402844" y="782828"/>
                  </a:moveTo>
                  <a:lnTo>
                    <a:pt x="401447" y="781431"/>
                  </a:lnTo>
                  <a:lnTo>
                    <a:pt x="376936" y="781431"/>
                  </a:lnTo>
                  <a:lnTo>
                    <a:pt x="375539" y="782828"/>
                  </a:lnTo>
                  <a:lnTo>
                    <a:pt x="375539" y="786130"/>
                  </a:lnTo>
                  <a:lnTo>
                    <a:pt x="376936" y="787527"/>
                  </a:lnTo>
                  <a:lnTo>
                    <a:pt x="401447" y="787527"/>
                  </a:lnTo>
                  <a:lnTo>
                    <a:pt x="402844" y="786130"/>
                  </a:lnTo>
                  <a:lnTo>
                    <a:pt x="402844" y="782828"/>
                  </a:lnTo>
                  <a:close/>
                </a:path>
                <a:path w="2624454" h="1536064">
                  <a:moveTo>
                    <a:pt x="402844" y="775716"/>
                  </a:moveTo>
                  <a:lnTo>
                    <a:pt x="401447" y="774319"/>
                  </a:lnTo>
                  <a:lnTo>
                    <a:pt x="376936" y="774319"/>
                  </a:lnTo>
                  <a:lnTo>
                    <a:pt x="375539" y="775716"/>
                  </a:lnTo>
                  <a:lnTo>
                    <a:pt x="375539" y="779018"/>
                  </a:lnTo>
                  <a:lnTo>
                    <a:pt x="376936" y="780415"/>
                  </a:lnTo>
                  <a:lnTo>
                    <a:pt x="401447" y="780415"/>
                  </a:lnTo>
                  <a:lnTo>
                    <a:pt x="402844" y="779018"/>
                  </a:lnTo>
                  <a:lnTo>
                    <a:pt x="402844" y="775716"/>
                  </a:lnTo>
                  <a:close/>
                </a:path>
                <a:path w="2624454" h="1536064">
                  <a:moveTo>
                    <a:pt x="402844" y="768604"/>
                  </a:moveTo>
                  <a:lnTo>
                    <a:pt x="401447" y="767207"/>
                  </a:lnTo>
                  <a:lnTo>
                    <a:pt x="376936" y="767207"/>
                  </a:lnTo>
                  <a:lnTo>
                    <a:pt x="375539" y="768604"/>
                  </a:lnTo>
                  <a:lnTo>
                    <a:pt x="375539" y="772033"/>
                  </a:lnTo>
                  <a:lnTo>
                    <a:pt x="376936" y="773430"/>
                  </a:lnTo>
                  <a:lnTo>
                    <a:pt x="401447" y="773430"/>
                  </a:lnTo>
                  <a:lnTo>
                    <a:pt x="402844" y="772033"/>
                  </a:lnTo>
                  <a:lnTo>
                    <a:pt x="402844" y="768604"/>
                  </a:lnTo>
                  <a:close/>
                </a:path>
                <a:path w="2624454" h="1536064">
                  <a:moveTo>
                    <a:pt x="586105" y="782828"/>
                  </a:moveTo>
                  <a:lnTo>
                    <a:pt x="584708" y="781431"/>
                  </a:lnTo>
                  <a:lnTo>
                    <a:pt x="560070" y="781431"/>
                  </a:lnTo>
                  <a:lnTo>
                    <a:pt x="558673" y="782828"/>
                  </a:lnTo>
                  <a:lnTo>
                    <a:pt x="558673" y="786130"/>
                  </a:lnTo>
                  <a:lnTo>
                    <a:pt x="560070" y="787527"/>
                  </a:lnTo>
                  <a:lnTo>
                    <a:pt x="584708" y="787527"/>
                  </a:lnTo>
                  <a:lnTo>
                    <a:pt x="586105" y="786130"/>
                  </a:lnTo>
                  <a:lnTo>
                    <a:pt x="586105" y="782828"/>
                  </a:lnTo>
                  <a:close/>
                </a:path>
                <a:path w="2624454" h="1536064">
                  <a:moveTo>
                    <a:pt x="586105" y="775716"/>
                  </a:moveTo>
                  <a:lnTo>
                    <a:pt x="584708" y="774319"/>
                  </a:lnTo>
                  <a:lnTo>
                    <a:pt x="560070" y="774319"/>
                  </a:lnTo>
                  <a:lnTo>
                    <a:pt x="558673" y="775716"/>
                  </a:lnTo>
                  <a:lnTo>
                    <a:pt x="558673" y="779018"/>
                  </a:lnTo>
                  <a:lnTo>
                    <a:pt x="560070" y="780415"/>
                  </a:lnTo>
                  <a:lnTo>
                    <a:pt x="584708" y="780415"/>
                  </a:lnTo>
                  <a:lnTo>
                    <a:pt x="586105" y="779018"/>
                  </a:lnTo>
                  <a:lnTo>
                    <a:pt x="586105" y="775716"/>
                  </a:lnTo>
                  <a:close/>
                </a:path>
                <a:path w="2624454" h="1536064">
                  <a:moveTo>
                    <a:pt x="586105" y="768604"/>
                  </a:moveTo>
                  <a:lnTo>
                    <a:pt x="584708" y="767207"/>
                  </a:lnTo>
                  <a:lnTo>
                    <a:pt x="560070" y="767207"/>
                  </a:lnTo>
                  <a:lnTo>
                    <a:pt x="558673" y="768604"/>
                  </a:lnTo>
                  <a:lnTo>
                    <a:pt x="558673" y="772033"/>
                  </a:lnTo>
                  <a:lnTo>
                    <a:pt x="560070" y="773430"/>
                  </a:lnTo>
                  <a:lnTo>
                    <a:pt x="584708" y="773430"/>
                  </a:lnTo>
                  <a:lnTo>
                    <a:pt x="586105" y="772033"/>
                  </a:lnTo>
                  <a:lnTo>
                    <a:pt x="586105" y="768604"/>
                  </a:lnTo>
                  <a:close/>
                </a:path>
                <a:path w="2624454" h="1536064">
                  <a:moveTo>
                    <a:pt x="610870" y="792353"/>
                  </a:moveTo>
                  <a:lnTo>
                    <a:pt x="502412" y="792353"/>
                  </a:lnTo>
                  <a:lnTo>
                    <a:pt x="502412" y="728345"/>
                  </a:lnTo>
                  <a:lnTo>
                    <a:pt x="498475" y="724535"/>
                  </a:lnTo>
                  <a:lnTo>
                    <a:pt x="475742" y="724535"/>
                  </a:lnTo>
                  <a:lnTo>
                    <a:pt x="471805" y="728345"/>
                  </a:lnTo>
                  <a:lnTo>
                    <a:pt x="471805" y="792353"/>
                  </a:lnTo>
                  <a:lnTo>
                    <a:pt x="351663" y="792353"/>
                  </a:lnTo>
                  <a:lnTo>
                    <a:pt x="351663" y="818261"/>
                  </a:lnTo>
                  <a:lnTo>
                    <a:pt x="471805" y="818261"/>
                  </a:lnTo>
                  <a:lnTo>
                    <a:pt x="471805" y="840105"/>
                  </a:lnTo>
                  <a:lnTo>
                    <a:pt x="351663" y="840105"/>
                  </a:lnTo>
                  <a:lnTo>
                    <a:pt x="351663" y="866013"/>
                  </a:lnTo>
                  <a:lnTo>
                    <a:pt x="471805" y="866013"/>
                  </a:lnTo>
                  <a:lnTo>
                    <a:pt x="471805" y="1450594"/>
                  </a:lnTo>
                  <a:lnTo>
                    <a:pt x="502412" y="1450594"/>
                  </a:lnTo>
                  <a:lnTo>
                    <a:pt x="502412" y="866013"/>
                  </a:lnTo>
                  <a:lnTo>
                    <a:pt x="610870" y="866013"/>
                  </a:lnTo>
                  <a:lnTo>
                    <a:pt x="610870" y="840105"/>
                  </a:lnTo>
                  <a:lnTo>
                    <a:pt x="502412" y="840105"/>
                  </a:lnTo>
                  <a:lnTo>
                    <a:pt x="502412" y="818261"/>
                  </a:lnTo>
                  <a:lnTo>
                    <a:pt x="610870" y="818261"/>
                  </a:lnTo>
                  <a:lnTo>
                    <a:pt x="610870" y="792353"/>
                  </a:lnTo>
                  <a:close/>
                </a:path>
                <a:path w="2624454" h="1536064">
                  <a:moveTo>
                    <a:pt x="770763" y="802640"/>
                  </a:moveTo>
                  <a:lnTo>
                    <a:pt x="767588" y="799465"/>
                  </a:lnTo>
                  <a:lnTo>
                    <a:pt x="749160" y="799465"/>
                  </a:lnTo>
                  <a:lnTo>
                    <a:pt x="745985" y="802640"/>
                  </a:lnTo>
                  <a:lnTo>
                    <a:pt x="745985" y="1387602"/>
                  </a:lnTo>
                  <a:lnTo>
                    <a:pt x="770763" y="1387602"/>
                  </a:lnTo>
                  <a:lnTo>
                    <a:pt x="770763" y="802640"/>
                  </a:lnTo>
                  <a:close/>
                </a:path>
                <a:path w="2624454" h="1536064">
                  <a:moveTo>
                    <a:pt x="2099843" y="340829"/>
                  </a:moveTo>
                  <a:lnTo>
                    <a:pt x="1969135" y="340829"/>
                  </a:lnTo>
                  <a:lnTo>
                    <a:pt x="1969135" y="359537"/>
                  </a:lnTo>
                  <a:lnTo>
                    <a:pt x="2099843" y="359537"/>
                  </a:lnTo>
                  <a:lnTo>
                    <a:pt x="2099843" y="340829"/>
                  </a:lnTo>
                  <a:close/>
                </a:path>
                <a:path w="2624454" h="1536064">
                  <a:moveTo>
                    <a:pt x="2099843" y="289382"/>
                  </a:moveTo>
                  <a:lnTo>
                    <a:pt x="1969135" y="289382"/>
                  </a:lnTo>
                  <a:lnTo>
                    <a:pt x="1969135" y="308102"/>
                  </a:lnTo>
                  <a:lnTo>
                    <a:pt x="2099843" y="308102"/>
                  </a:lnTo>
                  <a:lnTo>
                    <a:pt x="2099843" y="289382"/>
                  </a:lnTo>
                  <a:close/>
                </a:path>
                <a:path w="2624454" h="1536064">
                  <a:moveTo>
                    <a:pt x="2099843" y="237820"/>
                  </a:moveTo>
                  <a:lnTo>
                    <a:pt x="1969135" y="237820"/>
                  </a:lnTo>
                  <a:lnTo>
                    <a:pt x="1969135" y="256540"/>
                  </a:lnTo>
                  <a:lnTo>
                    <a:pt x="2099843" y="256540"/>
                  </a:lnTo>
                  <a:lnTo>
                    <a:pt x="2099843" y="237820"/>
                  </a:lnTo>
                  <a:close/>
                </a:path>
                <a:path w="2624454" h="1536064">
                  <a:moveTo>
                    <a:pt x="2099843" y="186385"/>
                  </a:moveTo>
                  <a:lnTo>
                    <a:pt x="1969135" y="186385"/>
                  </a:lnTo>
                  <a:lnTo>
                    <a:pt x="1969135" y="205105"/>
                  </a:lnTo>
                  <a:lnTo>
                    <a:pt x="2099843" y="205105"/>
                  </a:lnTo>
                  <a:lnTo>
                    <a:pt x="2099843" y="186385"/>
                  </a:lnTo>
                  <a:close/>
                </a:path>
                <a:path w="2624454" h="1536064">
                  <a:moveTo>
                    <a:pt x="2145030" y="119761"/>
                  </a:moveTo>
                  <a:lnTo>
                    <a:pt x="2137410" y="112014"/>
                  </a:lnTo>
                  <a:lnTo>
                    <a:pt x="2126234" y="112014"/>
                  </a:lnTo>
                  <a:lnTo>
                    <a:pt x="2126234" y="130810"/>
                  </a:lnTo>
                  <a:lnTo>
                    <a:pt x="2126234" y="399542"/>
                  </a:lnTo>
                  <a:lnTo>
                    <a:pt x="1942846" y="399542"/>
                  </a:lnTo>
                  <a:lnTo>
                    <a:pt x="1942846" y="130810"/>
                  </a:lnTo>
                  <a:lnTo>
                    <a:pt x="2126234" y="130810"/>
                  </a:lnTo>
                  <a:lnTo>
                    <a:pt x="2126234" y="112014"/>
                  </a:lnTo>
                  <a:lnTo>
                    <a:pt x="2075307" y="112014"/>
                  </a:lnTo>
                  <a:lnTo>
                    <a:pt x="2075307" y="87122"/>
                  </a:lnTo>
                  <a:lnTo>
                    <a:pt x="2072513" y="83947"/>
                  </a:lnTo>
                  <a:lnTo>
                    <a:pt x="1996567" y="83947"/>
                  </a:lnTo>
                  <a:lnTo>
                    <a:pt x="1993773" y="87122"/>
                  </a:lnTo>
                  <a:lnTo>
                    <a:pt x="1993773" y="112014"/>
                  </a:lnTo>
                  <a:lnTo>
                    <a:pt x="1931797" y="112014"/>
                  </a:lnTo>
                  <a:lnTo>
                    <a:pt x="1924050" y="119761"/>
                  </a:lnTo>
                  <a:lnTo>
                    <a:pt x="1924050" y="410591"/>
                  </a:lnTo>
                  <a:lnTo>
                    <a:pt x="1931797" y="418592"/>
                  </a:lnTo>
                  <a:lnTo>
                    <a:pt x="2137410" y="418592"/>
                  </a:lnTo>
                  <a:lnTo>
                    <a:pt x="2145030" y="410591"/>
                  </a:lnTo>
                  <a:lnTo>
                    <a:pt x="2145030" y="399542"/>
                  </a:lnTo>
                  <a:lnTo>
                    <a:pt x="2145030" y="119761"/>
                  </a:lnTo>
                  <a:close/>
                </a:path>
                <a:path w="2624454" h="1536064">
                  <a:moveTo>
                    <a:pt x="2339492" y="340829"/>
                  </a:moveTo>
                  <a:lnTo>
                    <a:pt x="2208784" y="340829"/>
                  </a:lnTo>
                  <a:lnTo>
                    <a:pt x="2208784" y="359537"/>
                  </a:lnTo>
                  <a:lnTo>
                    <a:pt x="2339492" y="359537"/>
                  </a:lnTo>
                  <a:lnTo>
                    <a:pt x="2339492" y="340829"/>
                  </a:lnTo>
                  <a:close/>
                </a:path>
                <a:path w="2624454" h="1536064">
                  <a:moveTo>
                    <a:pt x="2339492" y="289255"/>
                  </a:moveTo>
                  <a:lnTo>
                    <a:pt x="2208784" y="289255"/>
                  </a:lnTo>
                  <a:lnTo>
                    <a:pt x="2208784" y="307975"/>
                  </a:lnTo>
                  <a:lnTo>
                    <a:pt x="2339492" y="307975"/>
                  </a:lnTo>
                  <a:lnTo>
                    <a:pt x="2339492" y="289255"/>
                  </a:lnTo>
                  <a:close/>
                </a:path>
                <a:path w="2624454" h="1536064">
                  <a:moveTo>
                    <a:pt x="2339492" y="237566"/>
                  </a:moveTo>
                  <a:lnTo>
                    <a:pt x="2208784" y="237566"/>
                  </a:lnTo>
                  <a:lnTo>
                    <a:pt x="2208784" y="256286"/>
                  </a:lnTo>
                  <a:lnTo>
                    <a:pt x="2339492" y="256286"/>
                  </a:lnTo>
                  <a:lnTo>
                    <a:pt x="2339492" y="237566"/>
                  </a:lnTo>
                  <a:close/>
                </a:path>
                <a:path w="2624454" h="1536064">
                  <a:moveTo>
                    <a:pt x="2339492" y="186016"/>
                  </a:moveTo>
                  <a:lnTo>
                    <a:pt x="2208784" y="186016"/>
                  </a:lnTo>
                  <a:lnTo>
                    <a:pt x="2208784" y="204724"/>
                  </a:lnTo>
                  <a:lnTo>
                    <a:pt x="2339492" y="204724"/>
                  </a:lnTo>
                  <a:lnTo>
                    <a:pt x="2339492" y="186016"/>
                  </a:lnTo>
                  <a:close/>
                </a:path>
                <a:path w="2624454" h="1536064">
                  <a:moveTo>
                    <a:pt x="2339492" y="134454"/>
                  </a:moveTo>
                  <a:lnTo>
                    <a:pt x="2208784" y="134454"/>
                  </a:lnTo>
                  <a:lnTo>
                    <a:pt x="2208784" y="153162"/>
                  </a:lnTo>
                  <a:lnTo>
                    <a:pt x="2339492" y="153162"/>
                  </a:lnTo>
                  <a:lnTo>
                    <a:pt x="2339492" y="134454"/>
                  </a:lnTo>
                  <a:close/>
                </a:path>
                <a:path w="2624454" h="1536064">
                  <a:moveTo>
                    <a:pt x="2339492" y="82765"/>
                  </a:moveTo>
                  <a:lnTo>
                    <a:pt x="2208784" y="82765"/>
                  </a:lnTo>
                  <a:lnTo>
                    <a:pt x="2208784" y="101473"/>
                  </a:lnTo>
                  <a:lnTo>
                    <a:pt x="2339492" y="101473"/>
                  </a:lnTo>
                  <a:lnTo>
                    <a:pt x="2339492" y="82765"/>
                  </a:lnTo>
                  <a:close/>
                </a:path>
                <a:path w="2624454" h="1536064">
                  <a:moveTo>
                    <a:pt x="2384552" y="35814"/>
                  </a:moveTo>
                  <a:lnTo>
                    <a:pt x="2376932" y="28067"/>
                  </a:lnTo>
                  <a:lnTo>
                    <a:pt x="2365883" y="28067"/>
                  </a:lnTo>
                  <a:lnTo>
                    <a:pt x="2365883" y="46863"/>
                  </a:lnTo>
                  <a:lnTo>
                    <a:pt x="2365883" y="399542"/>
                  </a:lnTo>
                  <a:lnTo>
                    <a:pt x="2182368" y="399542"/>
                  </a:lnTo>
                  <a:lnTo>
                    <a:pt x="2182368" y="46863"/>
                  </a:lnTo>
                  <a:lnTo>
                    <a:pt x="2365883" y="46863"/>
                  </a:lnTo>
                  <a:lnTo>
                    <a:pt x="2365883" y="28067"/>
                  </a:lnTo>
                  <a:lnTo>
                    <a:pt x="2314829" y="28067"/>
                  </a:lnTo>
                  <a:lnTo>
                    <a:pt x="2314829" y="3175"/>
                  </a:lnTo>
                  <a:lnTo>
                    <a:pt x="2312035" y="0"/>
                  </a:lnTo>
                  <a:lnTo>
                    <a:pt x="2236089" y="0"/>
                  </a:lnTo>
                  <a:lnTo>
                    <a:pt x="2233295" y="3175"/>
                  </a:lnTo>
                  <a:lnTo>
                    <a:pt x="2233295" y="28067"/>
                  </a:lnTo>
                  <a:lnTo>
                    <a:pt x="2171319" y="28067"/>
                  </a:lnTo>
                  <a:lnTo>
                    <a:pt x="2163699" y="35814"/>
                  </a:lnTo>
                  <a:lnTo>
                    <a:pt x="2163699" y="410591"/>
                  </a:lnTo>
                  <a:lnTo>
                    <a:pt x="2171319" y="418592"/>
                  </a:lnTo>
                  <a:lnTo>
                    <a:pt x="2376932" y="418592"/>
                  </a:lnTo>
                  <a:lnTo>
                    <a:pt x="2384552" y="410591"/>
                  </a:lnTo>
                  <a:lnTo>
                    <a:pt x="2384552" y="399542"/>
                  </a:lnTo>
                  <a:lnTo>
                    <a:pt x="2384552" y="35814"/>
                  </a:lnTo>
                  <a:close/>
                </a:path>
                <a:path w="2624454" h="1536064">
                  <a:moveTo>
                    <a:pt x="2579014" y="340829"/>
                  </a:moveTo>
                  <a:lnTo>
                    <a:pt x="2448306" y="340829"/>
                  </a:lnTo>
                  <a:lnTo>
                    <a:pt x="2448306" y="359537"/>
                  </a:lnTo>
                  <a:lnTo>
                    <a:pt x="2579014" y="359537"/>
                  </a:lnTo>
                  <a:lnTo>
                    <a:pt x="2579014" y="340829"/>
                  </a:lnTo>
                  <a:close/>
                </a:path>
                <a:path w="2624454" h="1536064">
                  <a:moveTo>
                    <a:pt x="2579014" y="289255"/>
                  </a:moveTo>
                  <a:lnTo>
                    <a:pt x="2448306" y="289255"/>
                  </a:lnTo>
                  <a:lnTo>
                    <a:pt x="2448306" y="307975"/>
                  </a:lnTo>
                  <a:lnTo>
                    <a:pt x="2579014" y="307975"/>
                  </a:lnTo>
                  <a:lnTo>
                    <a:pt x="2579014" y="289255"/>
                  </a:lnTo>
                  <a:close/>
                </a:path>
                <a:path w="2624454" h="1536064">
                  <a:moveTo>
                    <a:pt x="2579014" y="237566"/>
                  </a:moveTo>
                  <a:lnTo>
                    <a:pt x="2448306" y="237566"/>
                  </a:lnTo>
                  <a:lnTo>
                    <a:pt x="2448306" y="256286"/>
                  </a:lnTo>
                  <a:lnTo>
                    <a:pt x="2579014" y="256286"/>
                  </a:lnTo>
                  <a:lnTo>
                    <a:pt x="2579014" y="237566"/>
                  </a:lnTo>
                  <a:close/>
                </a:path>
                <a:path w="2624454" h="1536064">
                  <a:moveTo>
                    <a:pt x="2579014" y="186016"/>
                  </a:moveTo>
                  <a:lnTo>
                    <a:pt x="2448306" y="186016"/>
                  </a:lnTo>
                  <a:lnTo>
                    <a:pt x="2448306" y="204724"/>
                  </a:lnTo>
                  <a:lnTo>
                    <a:pt x="2579014" y="204724"/>
                  </a:lnTo>
                  <a:lnTo>
                    <a:pt x="2579014" y="186016"/>
                  </a:lnTo>
                  <a:close/>
                </a:path>
                <a:path w="2624454" h="1536064">
                  <a:moveTo>
                    <a:pt x="2579014" y="134454"/>
                  </a:moveTo>
                  <a:lnTo>
                    <a:pt x="2448306" y="134454"/>
                  </a:lnTo>
                  <a:lnTo>
                    <a:pt x="2448306" y="153162"/>
                  </a:lnTo>
                  <a:lnTo>
                    <a:pt x="2579014" y="153162"/>
                  </a:lnTo>
                  <a:lnTo>
                    <a:pt x="2579014" y="134454"/>
                  </a:lnTo>
                  <a:close/>
                </a:path>
                <a:path w="2624454" h="1536064">
                  <a:moveTo>
                    <a:pt x="2579014" y="82765"/>
                  </a:moveTo>
                  <a:lnTo>
                    <a:pt x="2448306" y="82765"/>
                  </a:lnTo>
                  <a:lnTo>
                    <a:pt x="2448306" y="101473"/>
                  </a:lnTo>
                  <a:lnTo>
                    <a:pt x="2579014" y="101473"/>
                  </a:lnTo>
                  <a:lnTo>
                    <a:pt x="2579014" y="82765"/>
                  </a:lnTo>
                  <a:close/>
                </a:path>
                <a:path w="2624454" h="1536064">
                  <a:moveTo>
                    <a:pt x="2624074" y="35814"/>
                  </a:moveTo>
                  <a:lnTo>
                    <a:pt x="2616454" y="28067"/>
                  </a:lnTo>
                  <a:lnTo>
                    <a:pt x="2605405" y="28067"/>
                  </a:lnTo>
                  <a:lnTo>
                    <a:pt x="2605405" y="46863"/>
                  </a:lnTo>
                  <a:lnTo>
                    <a:pt x="2605405" y="399542"/>
                  </a:lnTo>
                  <a:lnTo>
                    <a:pt x="2421890" y="399542"/>
                  </a:lnTo>
                  <a:lnTo>
                    <a:pt x="2421890" y="46863"/>
                  </a:lnTo>
                  <a:lnTo>
                    <a:pt x="2605405" y="46863"/>
                  </a:lnTo>
                  <a:lnTo>
                    <a:pt x="2605405" y="28067"/>
                  </a:lnTo>
                  <a:lnTo>
                    <a:pt x="2554478" y="28067"/>
                  </a:lnTo>
                  <a:lnTo>
                    <a:pt x="2554478" y="3175"/>
                  </a:lnTo>
                  <a:lnTo>
                    <a:pt x="2551684" y="0"/>
                  </a:lnTo>
                  <a:lnTo>
                    <a:pt x="2475738" y="0"/>
                  </a:lnTo>
                  <a:lnTo>
                    <a:pt x="2472944" y="3175"/>
                  </a:lnTo>
                  <a:lnTo>
                    <a:pt x="2472944" y="28067"/>
                  </a:lnTo>
                  <a:lnTo>
                    <a:pt x="2410841" y="28067"/>
                  </a:lnTo>
                  <a:lnTo>
                    <a:pt x="2403221" y="35814"/>
                  </a:lnTo>
                  <a:lnTo>
                    <a:pt x="2403221" y="410591"/>
                  </a:lnTo>
                  <a:lnTo>
                    <a:pt x="2410841" y="418592"/>
                  </a:lnTo>
                  <a:lnTo>
                    <a:pt x="2616454" y="418592"/>
                  </a:lnTo>
                  <a:lnTo>
                    <a:pt x="2624074" y="410591"/>
                  </a:lnTo>
                  <a:lnTo>
                    <a:pt x="2624074" y="399542"/>
                  </a:lnTo>
                  <a:lnTo>
                    <a:pt x="2624074" y="358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64808" y="3221736"/>
              <a:ext cx="210312" cy="8229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6597396" y="2595372"/>
              <a:ext cx="993775" cy="368300"/>
            </a:xfrm>
            <a:custGeom>
              <a:avLst/>
              <a:gdLst/>
              <a:ahLst/>
              <a:cxnLst/>
              <a:rect l="l" t="t" r="r" b="b"/>
              <a:pathLst>
                <a:path w="993775" h="368300">
                  <a:moveTo>
                    <a:pt x="0" y="368300"/>
                  </a:moveTo>
                  <a:lnTo>
                    <a:pt x="19050" y="325500"/>
                  </a:lnTo>
                  <a:lnTo>
                    <a:pt x="39497" y="283210"/>
                  </a:lnTo>
                  <a:lnTo>
                    <a:pt x="62610" y="242188"/>
                  </a:lnTo>
                  <a:lnTo>
                    <a:pt x="89788" y="203073"/>
                  </a:lnTo>
                  <a:lnTo>
                    <a:pt x="122427" y="166497"/>
                  </a:lnTo>
                  <a:lnTo>
                    <a:pt x="161671" y="132968"/>
                  </a:lnTo>
                  <a:lnTo>
                    <a:pt x="209169" y="103250"/>
                  </a:lnTo>
                  <a:lnTo>
                    <a:pt x="266064" y="77850"/>
                  </a:lnTo>
                  <a:lnTo>
                    <a:pt x="449579" y="39750"/>
                  </a:lnTo>
                  <a:lnTo>
                    <a:pt x="691769" y="15875"/>
                  </a:lnTo>
                  <a:lnTo>
                    <a:pt x="903097" y="3555"/>
                  </a:lnTo>
                  <a:lnTo>
                    <a:pt x="993394" y="0"/>
                  </a:lnTo>
                </a:path>
              </a:pathLst>
            </a:custGeom>
            <a:ln w="15240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732007" y="3557016"/>
              <a:ext cx="85090" cy="78740"/>
            </a:xfrm>
            <a:custGeom>
              <a:avLst/>
              <a:gdLst/>
              <a:ahLst/>
              <a:cxnLst/>
              <a:rect l="l" t="t" r="r" b="b"/>
              <a:pathLst>
                <a:path w="85090" h="78739">
                  <a:moveTo>
                    <a:pt x="56261" y="0"/>
                  </a:moveTo>
                  <a:lnTo>
                    <a:pt x="20955" y="35433"/>
                  </a:lnTo>
                  <a:lnTo>
                    <a:pt x="36195" y="43687"/>
                  </a:lnTo>
                  <a:lnTo>
                    <a:pt x="0" y="78740"/>
                  </a:lnTo>
                  <a:lnTo>
                    <a:pt x="66294" y="48133"/>
                  </a:lnTo>
                  <a:lnTo>
                    <a:pt x="50926" y="39497"/>
                  </a:lnTo>
                  <a:lnTo>
                    <a:pt x="84709" y="15239"/>
                  </a:lnTo>
                  <a:lnTo>
                    <a:pt x="562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695432" y="3517392"/>
              <a:ext cx="161290" cy="161290"/>
            </a:xfrm>
            <a:custGeom>
              <a:avLst/>
              <a:gdLst/>
              <a:ahLst/>
              <a:cxnLst/>
              <a:rect l="l" t="t" r="r" b="b"/>
              <a:pathLst>
                <a:path w="161290" h="161289">
                  <a:moveTo>
                    <a:pt x="80645" y="161163"/>
                  </a:moveTo>
                  <a:lnTo>
                    <a:pt x="64770" y="159639"/>
                  </a:lnTo>
                  <a:lnTo>
                    <a:pt x="49784" y="155067"/>
                  </a:lnTo>
                  <a:lnTo>
                    <a:pt x="13589" y="125349"/>
                  </a:lnTo>
                  <a:lnTo>
                    <a:pt x="0" y="80645"/>
                  </a:lnTo>
                  <a:lnTo>
                    <a:pt x="6350" y="49275"/>
                  </a:lnTo>
                  <a:lnTo>
                    <a:pt x="23622" y="23622"/>
                  </a:lnTo>
                  <a:lnTo>
                    <a:pt x="49275" y="6350"/>
                  </a:lnTo>
                  <a:lnTo>
                    <a:pt x="80645" y="0"/>
                  </a:lnTo>
                  <a:lnTo>
                    <a:pt x="112014" y="6350"/>
                  </a:lnTo>
                  <a:lnTo>
                    <a:pt x="137668" y="23622"/>
                  </a:lnTo>
                  <a:lnTo>
                    <a:pt x="154940" y="49275"/>
                  </a:lnTo>
                  <a:lnTo>
                    <a:pt x="161290" y="80645"/>
                  </a:lnTo>
                  <a:lnTo>
                    <a:pt x="154940" y="112014"/>
                  </a:lnTo>
                  <a:lnTo>
                    <a:pt x="137668" y="137541"/>
                  </a:lnTo>
                  <a:lnTo>
                    <a:pt x="112014" y="154813"/>
                  </a:lnTo>
                  <a:lnTo>
                    <a:pt x="80645" y="161163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546080" y="3365004"/>
              <a:ext cx="460375" cy="466725"/>
            </a:xfrm>
            <a:custGeom>
              <a:avLst/>
              <a:gdLst/>
              <a:ahLst/>
              <a:cxnLst/>
              <a:rect l="l" t="t" r="r" b="b"/>
              <a:pathLst>
                <a:path w="460375" h="466725">
                  <a:moveTo>
                    <a:pt x="129311" y="237807"/>
                  </a:moveTo>
                  <a:lnTo>
                    <a:pt x="0" y="237807"/>
                  </a:lnTo>
                  <a:lnTo>
                    <a:pt x="0" y="252971"/>
                  </a:lnTo>
                  <a:lnTo>
                    <a:pt x="129311" y="252971"/>
                  </a:lnTo>
                  <a:lnTo>
                    <a:pt x="129311" y="237807"/>
                  </a:lnTo>
                  <a:close/>
                </a:path>
                <a:path w="460375" h="466725">
                  <a:moveTo>
                    <a:pt x="160655" y="148323"/>
                  </a:moveTo>
                  <a:lnTo>
                    <a:pt x="69215" y="57645"/>
                  </a:lnTo>
                  <a:lnTo>
                    <a:pt x="58420" y="68313"/>
                  </a:lnTo>
                  <a:lnTo>
                    <a:pt x="149860" y="159118"/>
                  </a:lnTo>
                  <a:lnTo>
                    <a:pt x="160655" y="148323"/>
                  </a:lnTo>
                  <a:close/>
                </a:path>
                <a:path w="460375" h="466725">
                  <a:moveTo>
                    <a:pt x="167513" y="317868"/>
                  </a:moveTo>
                  <a:lnTo>
                    <a:pt x="156591" y="307200"/>
                  </a:lnTo>
                  <a:lnTo>
                    <a:pt x="65151" y="397878"/>
                  </a:lnTo>
                  <a:lnTo>
                    <a:pt x="76073" y="408673"/>
                  </a:lnTo>
                  <a:lnTo>
                    <a:pt x="167513" y="317868"/>
                  </a:lnTo>
                  <a:close/>
                </a:path>
                <a:path w="460375" h="466725">
                  <a:moveTo>
                    <a:pt x="245414" y="338061"/>
                  </a:moveTo>
                  <a:lnTo>
                    <a:pt x="230124" y="338061"/>
                  </a:lnTo>
                  <a:lnTo>
                    <a:pt x="230124" y="466331"/>
                  </a:lnTo>
                  <a:lnTo>
                    <a:pt x="245414" y="466331"/>
                  </a:lnTo>
                  <a:lnTo>
                    <a:pt x="245414" y="338061"/>
                  </a:lnTo>
                  <a:close/>
                </a:path>
                <a:path w="460375" h="466725">
                  <a:moveTo>
                    <a:pt x="245414" y="0"/>
                  </a:moveTo>
                  <a:lnTo>
                    <a:pt x="230124" y="0"/>
                  </a:lnTo>
                  <a:lnTo>
                    <a:pt x="230124" y="128257"/>
                  </a:lnTo>
                  <a:lnTo>
                    <a:pt x="245414" y="128257"/>
                  </a:lnTo>
                  <a:lnTo>
                    <a:pt x="245414" y="0"/>
                  </a:lnTo>
                  <a:close/>
                </a:path>
                <a:path w="460375" h="466725">
                  <a:moveTo>
                    <a:pt x="401320" y="68313"/>
                  </a:moveTo>
                  <a:lnTo>
                    <a:pt x="390525" y="57645"/>
                  </a:lnTo>
                  <a:lnTo>
                    <a:pt x="298958" y="148323"/>
                  </a:lnTo>
                  <a:lnTo>
                    <a:pt x="309880" y="159118"/>
                  </a:lnTo>
                  <a:lnTo>
                    <a:pt x="401320" y="68313"/>
                  </a:lnTo>
                  <a:close/>
                </a:path>
                <a:path w="460375" h="466725">
                  <a:moveTo>
                    <a:pt x="401574" y="397878"/>
                  </a:moveTo>
                  <a:lnTo>
                    <a:pt x="310134" y="307200"/>
                  </a:lnTo>
                  <a:lnTo>
                    <a:pt x="299339" y="317868"/>
                  </a:lnTo>
                  <a:lnTo>
                    <a:pt x="390779" y="408673"/>
                  </a:lnTo>
                  <a:lnTo>
                    <a:pt x="401574" y="397878"/>
                  </a:lnTo>
                  <a:close/>
                </a:path>
                <a:path w="460375" h="466725">
                  <a:moveTo>
                    <a:pt x="459943" y="237807"/>
                  </a:moveTo>
                  <a:lnTo>
                    <a:pt x="330581" y="237807"/>
                  </a:lnTo>
                  <a:lnTo>
                    <a:pt x="330581" y="252971"/>
                  </a:lnTo>
                  <a:lnTo>
                    <a:pt x="459943" y="252971"/>
                  </a:lnTo>
                  <a:lnTo>
                    <a:pt x="459943" y="2378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399775" y="3233928"/>
              <a:ext cx="749300" cy="728980"/>
            </a:xfrm>
            <a:custGeom>
              <a:avLst/>
              <a:gdLst/>
              <a:ahLst/>
              <a:cxnLst/>
              <a:rect l="l" t="t" r="r" b="b"/>
              <a:pathLst>
                <a:path w="749300" h="728979">
                  <a:moveTo>
                    <a:pt x="325247" y="112775"/>
                  </a:moveTo>
                  <a:lnTo>
                    <a:pt x="325247" y="82423"/>
                  </a:lnTo>
                  <a:lnTo>
                    <a:pt x="334137" y="82423"/>
                  </a:lnTo>
                  <a:lnTo>
                    <a:pt x="334137" y="60198"/>
                  </a:lnTo>
                  <a:lnTo>
                    <a:pt x="320040" y="40259"/>
                  </a:lnTo>
                  <a:lnTo>
                    <a:pt x="380746" y="0"/>
                  </a:lnTo>
                  <a:lnTo>
                    <a:pt x="441451" y="40259"/>
                  </a:lnTo>
                  <a:lnTo>
                    <a:pt x="425323" y="62992"/>
                  </a:lnTo>
                  <a:lnTo>
                    <a:pt x="425323" y="82423"/>
                  </a:lnTo>
                  <a:lnTo>
                    <a:pt x="434213" y="82423"/>
                  </a:lnTo>
                  <a:lnTo>
                    <a:pt x="434213" y="112775"/>
                  </a:lnTo>
                  <a:lnTo>
                    <a:pt x="325247" y="112775"/>
                  </a:lnTo>
                  <a:close/>
                </a:path>
                <a:path w="749300" h="728979">
                  <a:moveTo>
                    <a:pt x="566039" y="182880"/>
                  </a:moveTo>
                  <a:lnTo>
                    <a:pt x="566039" y="152526"/>
                  </a:lnTo>
                  <a:lnTo>
                    <a:pt x="574928" y="152526"/>
                  </a:lnTo>
                  <a:lnTo>
                    <a:pt x="574928" y="130301"/>
                  </a:lnTo>
                  <a:lnTo>
                    <a:pt x="560831" y="110362"/>
                  </a:lnTo>
                  <a:lnTo>
                    <a:pt x="621538" y="70104"/>
                  </a:lnTo>
                  <a:lnTo>
                    <a:pt x="682244" y="110362"/>
                  </a:lnTo>
                  <a:lnTo>
                    <a:pt x="666115" y="133096"/>
                  </a:lnTo>
                  <a:lnTo>
                    <a:pt x="666115" y="152526"/>
                  </a:lnTo>
                  <a:lnTo>
                    <a:pt x="675004" y="152526"/>
                  </a:lnTo>
                  <a:lnTo>
                    <a:pt x="675004" y="182880"/>
                  </a:lnTo>
                  <a:lnTo>
                    <a:pt x="566039" y="182880"/>
                  </a:lnTo>
                  <a:close/>
                </a:path>
                <a:path w="749300" h="728979">
                  <a:moveTo>
                    <a:pt x="566039" y="627888"/>
                  </a:moveTo>
                  <a:lnTo>
                    <a:pt x="566039" y="597535"/>
                  </a:lnTo>
                  <a:lnTo>
                    <a:pt x="574928" y="597535"/>
                  </a:lnTo>
                  <a:lnTo>
                    <a:pt x="574928" y="575310"/>
                  </a:lnTo>
                  <a:lnTo>
                    <a:pt x="560831" y="555371"/>
                  </a:lnTo>
                  <a:lnTo>
                    <a:pt x="621538" y="515112"/>
                  </a:lnTo>
                  <a:lnTo>
                    <a:pt x="682244" y="555371"/>
                  </a:lnTo>
                  <a:lnTo>
                    <a:pt x="666115" y="578104"/>
                  </a:lnTo>
                  <a:lnTo>
                    <a:pt x="666115" y="597535"/>
                  </a:lnTo>
                  <a:lnTo>
                    <a:pt x="675004" y="597535"/>
                  </a:lnTo>
                  <a:lnTo>
                    <a:pt x="675004" y="627888"/>
                  </a:lnTo>
                  <a:lnTo>
                    <a:pt x="566039" y="627888"/>
                  </a:lnTo>
                  <a:close/>
                </a:path>
                <a:path w="749300" h="728979">
                  <a:moveTo>
                    <a:pt x="633095" y="423672"/>
                  </a:moveTo>
                  <a:lnTo>
                    <a:pt x="633095" y="393192"/>
                  </a:lnTo>
                  <a:lnTo>
                    <a:pt x="641984" y="393192"/>
                  </a:lnTo>
                  <a:lnTo>
                    <a:pt x="641984" y="371094"/>
                  </a:lnTo>
                  <a:lnTo>
                    <a:pt x="627888" y="351155"/>
                  </a:lnTo>
                  <a:lnTo>
                    <a:pt x="688594" y="310896"/>
                  </a:lnTo>
                  <a:lnTo>
                    <a:pt x="749300" y="351155"/>
                  </a:lnTo>
                  <a:lnTo>
                    <a:pt x="733171" y="373888"/>
                  </a:lnTo>
                  <a:lnTo>
                    <a:pt x="733171" y="393192"/>
                  </a:lnTo>
                  <a:lnTo>
                    <a:pt x="742060" y="393192"/>
                  </a:lnTo>
                  <a:lnTo>
                    <a:pt x="742060" y="423672"/>
                  </a:lnTo>
                  <a:lnTo>
                    <a:pt x="633095" y="423672"/>
                  </a:lnTo>
                  <a:close/>
                </a:path>
                <a:path w="749300" h="728979">
                  <a:moveTo>
                    <a:pt x="325247" y="728472"/>
                  </a:moveTo>
                  <a:lnTo>
                    <a:pt x="325247" y="698119"/>
                  </a:lnTo>
                  <a:lnTo>
                    <a:pt x="334137" y="698119"/>
                  </a:lnTo>
                  <a:lnTo>
                    <a:pt x="334137" y="675894"/>
                  </a:lnTo>
                  <a:lnTo>
                    <a:pt x="320040" y="655955"/>
                  </a:lnTo>
                  <a:lnTo>
                    <a:pt x="380746" y="615696"/>
                  </a:lnTo>
                  <a:lnTo>
                    <a:pt x="441451" y="655955"/>
                  </a:lnTo>
                  <a:lnTo>
                    <a:pt x="425323" y="678688"/>
                  </a:lnTo>
                  <a:lnTo>
                    <a:pt x="425323" y="698119"/>
                  </a:lnTo>
                  <a:lnTo>
                    <a:pt x="434213" y="698119"/>
                  </a:lnTo>
                  <a:lnTo>
                    <a:pt x="434213" y="728472"/>
                  </a:lnTo>
                  <a:lnTo>
                    <a:pt x="325247" y="728472"/>
                  </a:lnTo>
                  <a:close/>
                </a:path>
                <a:path w="749300" h="728979">
                  <a:moveTo>
                    <a:pt x="77216" y="182880"/>
                  </a:moveTo>
                  <a:lnTo>
                    <a:pt x="77216" y="152526"/>
                  </a:lnTo>
                  <a:lnTo>
                    <a:pt x="86105" y="152526"/>
                  </a:lnTo>
                  <a:lnTo>
                    <a:pt x="86105" y="133096"/>
                  </a:lnTo>
                  <a:lnTo>
                    <a:pt x="70103" y="110362"/>
                  </a:lnTo>
                  <a:lnTo>
                    <a:pt x="130809" y="70104"/>
                  </a:lnTo>
                  <a:lnTo>
                    <a:pt x="191516" y="110362"/>
                  </a:lnTo>
                  <a:lnTo>
                    <a:pt x="177419" y="130301"/>
                  </a:lnTo>
                  <a:lnTo>
                    <a:pt x="177419" y="152526"/>
                  </a:lnTo>
                  <a:lnTo>
                    <a:pt x="186181" y="152526"/>
                  </a:lnTo>
                  <a:lnTo>
                    <a:pt x="186181" y="182880"/>
                  </a:lnTo>
                  <a:lnTo>
                    <a:pt x="77216" y="182880"/>
                  </a:lnTo>
                  <a:close/>
                </a:path>
                <a:path w="749300" h="728979">
                  <a:moveTo>
                    <a:pt x="77216" y="627888"/>
                  </a:moveTo>
                  <a:lnTo>
                    <a:pt x="77216" y="597535"/>
                  </a:lnTo>
                  <a:lnTo>
                    <a:pt x="86105" y="597535"/>
                  </a:lnTo>
                  <a:lnTo>
                    <a:pt x="86105" y="578104"/>
                  </a:lnTo>
                  <a:lnTo>
                    <a:pt x="70103" y="555371"/>
                  </a:lnTo>
                  <a:lnTo>
                    <a:pt x="130809" y="515112"/>
                  </a:lnTo>
                  <a:lnTo>
                    <a:pt x="191516" y="555371"/>
                  </a:lnTo>
                  <a:lnTo>
                    <a:pt x="177419" y="575310"/>
                  </a:lnTo>
                  <a:lnTo>
                    <a:pt x="177419" y="597535"/>
                  </a:lnTo>
                  <a:lnTo>
                    <a:pt x="186181" y="597535"/>
                  </a:lnTo>
                  <a:lnTo>
                    <a:pt x="186181" y="627888"/>
                  </a:lnTo>
                  <a:lnTo>
                    <a:pt x="77216" y="627888"/>
                  </a:lnTo>
                  <a:close/>
                </a:path>
                <a:path w="749300" h="728979">
                  <a:moveTo>
                    <a:pt x="7366" y="423672"/>
                  </a:moveTo>
                  <a:lnTo>
                    <a:pt x="7366" y="393192"/>
                  </a:lnTo>
                  <a:lnTo>
                    <a:pt x="16509" y="393192"/>
                  </a:lnTo>
                  <a:lnTo>
                    <a:pt x="16509" y="373888"/>
                  </a:lnTo>
                  <a:lnTo>
                    <a:pt x="0" y="351155"/>
                  </a:lnTo>
                  <a:lnTo>
                    <a:pt x="62229" y="310896"/>
                  </a:lnTo>
                  <a:lnTo>
                    <a:pt x="124332" y="351155"/>
                  </a:lnTo>
                  <a:lnTo>
                    <a:pt x="109981" y="371094"/>
                  </a:lnTo>
                  <a:lnTo>
                    <a:pt x="109981" y="393192"/>
                  </a:lnTo>
                  <a:lnTo>
                    <a:pt x="118999" y="393192"/>
                  </a:lnTo>
                  <a:lnTo>
                    <a:pt x="118999" y="423672"/>
                  </a:lnTo>
                  <a:lnTo>
                    <a:pt x="7366" y="423672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801611" y="4085844"/>
              <a:ext cx="758825" cy="567055"/>
            </a:xfrm>
            <a:custGeom>
              <a:avLst/>
              <a:gdLst/>
              <a:ahLst/>
              <a:cxnLst/>
              <a:rect l="l" t="t" r="r" b="b"/>
              <a:pathLst>
                <a:path w="758825" h="567054">
                  <a:moveTo>
                    <a:pt x="618109" y="91439"/>
                  </a:moveTo>
                  <a:lnTo>
                    <a:pt x="551688" y="170179"/>
                  </a:lnTo>
                  <a:lnTo>
                    <a:pt x="618109" y="91439"/>
                  </a:lnTo>
                  <a:close/>
                </a:path>
                <a:path w="758825" h="567054">
                  <a:moveTo>
                    <a:pt x="140208" y="91439"/>
                  </a:moveTo>
                  <a:lnTo>
                    <a:pt x="206629" y="170179"/>
                  </a:lnTo>
                  <a:lnTo>
                    <a:pt x="140208" y="91439"/>
                  </a:lnTo>
                  <a:close/>
                </a:path>
                <a:path w="758825" h="567054">
                  <a:moveTo>
                    <a:pt x="746252" y="320039"/>
                  </a:moveTo>
                  <a:lnTo>
                    <a:pt x="646176" y="320039"/>
                  </a:lnTo>
                  <a:lnTo>
                    <a:pt x="746252" y="320039"/>
                  </a:lnTo>
                  <a:close/>
                </a:path>
                <a:path w="758825" h="567054">
                  <a:moveTo>
                    <a:pt x="12192" y="322960"/>
                  </a:moveTo>
                  <a:lnTo>
                    <a:pt x="112776" y="316991"/>
                  </a:lnTo>
                  <a:lnTo>
                    <a:pt x="12192" y="322960"/>
                  </a:lnTo>
                  <a:close/>
                </a:path>
                <a:path w="758825" h="567054">
                  <a:moveTo>
                    <a:pt x="377952" y="106552"/>
                  </a:moveTo>
                  <a:lnTo>
                    <a:pt x="377952" y="3047"/>
                  </a:lnTo>
                  <a:lnTo>
                    <a:pt x="377952" y="106552"/>
                  </a:lnTo>
                  <a:close/>
                </a:path>
                <a:path w="758825" h="567054">
                  <a:moveTo>
                    <a:pt x="55372" y="563498"/>
                  </a:moveTo>
                  <a:lnTo>
                    <a:pt x="144018" y="512444"/>
                  </a:lnTo>
                  <a:lnTo>
                    <a:pt x="55372" y="563498"/>
                  </a:lnTo>
                  <a:lnTo>
                    <a:pt x="50165" y="566546"/>
                  </a:lnTo>
                  <a:lnTo>
                    <a:pt x="28829" y="523366"/>
                  </a:lnTo>
                  <a:lnTo>
                    <a:pt x="13081" y="477392"/>
                  </a:lnTo>
                  <a:lnTo>
                    <a:pt x="3302" y="428878"/>
                  </a:lnTo>
                  <a:lnTo>
                    <a:pt x="0" y="378332"/>
                  </a:lnTo>
                  <a:lnTo>
                    <a:pt x="2921" y="330834"/>
                  </a:lnTo>
                  <a:lnTo>
                    <a:pt x="11557" y="285241"/>
                  </a:lnTo>
                  <a:lnTo>
                    <a:pt x="25527" y="241553"/>
                  </a:lnTo>
                  <a:lnTo>
                    <a:pt x="44450" y="200532"/>
                  </a:lnTo>
                  <a:lnTo>
                    <a:pt x="67945" y="162178"/>
                  </a:lnTo>
                  <a:lnTo>
                    <a:pt x="95758" y="127126"/>
                  </a:lnTo>
                  <a:lnTo>
                    <a:pt x="127381" y="95503"/>
                  </a:lnTo>
                  <a:lnTo>
                    <a:pt x="162560" y="67817"/>
                  </a:lnTo>
                  <a:lnTo>
                    <a:pt x="200914" y="44322"/>
                  </a:lnTo>
                  <a:lnTo>
                    <a:pt x="242189" y="25526"/>
                  </a:lnTo>
                  <a:lnTo>
                    <a:pt x="285877" y="11556"/>
                  </a:lnTo>
                  <a:lnTo>
                    <a:pt x="331724" y="2920"/>
                  </a:lnTo>
                  <a:lnTo>
                    <a:pt x="379222" y="0"/>
                  </a:lnTo>
                  <a:lnTo>
                    <a:pt x="426847" y="2920"/>
                  </a:lnTo>
                  <a:lnTo>
                    <a:pt x="472694" y="11556"/>
                  </a:lnTo>
                  <a:lnTo>
                    <a:pt x="516382" y="25526"/>
                  </a:lnTo>
                  <a:lnTo>
                    <a:pt x="557530" y="44322"/>
                  </a:lnTo>
                  <a:lnTo>
                    <a:pt x="596011" y="67817"/>
                  </a:lnTo>
                  <a:lnTo>
                    <a:pt x="631190" y="95503"/>
                  </a:lnTo>
                  <a:lnTo>
                    <a:pt x="662813" y="127126"/>
                  </a:lnTo>
                  <a:lnTo>
                    <a:pt x="690626" y="162178"/>
                  </a:lnTo>
                  <a:lnTo>
                    <a:pt x="714121" y="200532"/>
                  </a:lnTo>
                  <a:lnTo>
                    <a:pt x="733044" y="241553"/>
                  </a:lnTo>
                  <a:lnTo>
                    <a:pt x="747014" y="285241"/>
                  </a:lnTo>
                  <a:lnTo>
                    <a:pt x="755523" y="330834"/>
                  </a:lnTo>
                  <a:lnTo>
                    <a:pt x="758571" y="378332"/>
                  </a:lnTo>
                  <a:lnTo>
                    <a:pt x="755142" y="428878"/>
                  </a:lnTo>
                  <a:lnTo>
                    <a:pt x="745363" y="477392"/>
                  </a:lnTo>
                  <a:lnTo>
                    <a:pt x="729615" y="523366"/>
                  </a:lnTo>
                  <a:lnTo>
                    <a:pt x="708406" y="566546"/>
                  </a:lnTo>
                  <a:lnTo>
                    <a:pt x="703072" y="563498"/>
                  </a:lnTo>
                  <a:lnTo>
                    <a:pt x="614553" y="512444"/>
                  </a:lnTo>
                  <a:lnTo>
                    <a:pt x="703072" y="563498"/>
                  </a:lnTo>
                </a:path>
              </a:pathLst>
            </a:custGeom>
            <a:ln w="3352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83552" y="4303776"/>
              <a:ext cx="161544" cy="155448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5019802" y="2920111"/>
            <a:ext cx="3911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solidFill>
                  <a:srgbClr val="557583"/>
                </a:solidFill>
                <a:latin typeface="Arial MT"/>
                <a:cs typeface="Arial MT"/>
              </a:rPr>
              <a:t>BESS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59" name="object 59"/>
          <p:cNvSpPr txBox="1"/>
          <p:nvPr/>
        </p:nvSpPr>
        <p:spPr>
          <a:xfrm>
            <a:off x="7906893" y="2920111"/>
            <a:ext cx="39243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solidFill>
                  <a:srgbClr val="557583"/>
                </a:solidFill>
                <a:latin typeface="Arial MT"/>
                <a:cs typeface="Arial MT"/>
              </a:rPr>
              <a:t>BESS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CA8A323C-BE4E-C05D-DAFF-2B78C849EC8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6722" y="120890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object 13">
            <a:extLst>
              <a:ext uri="{FF2B5EF4-FFF2-40B4-BE49-F238E27FC236}">
                <a16:creationId xmlns:a16="http://schemas.microsoft.com/office/drawing/2014/main" id="{E98F5F68-F8A1-CF7B-3B0F-C6CFF9CC251E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09098" y="938783"/>
            <a:ext cx="2001316" cy="52273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536" y="938783"/>
            <a:ext cx="1049955" cy="522732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771286" y="5709480"/>
            <a:ext cx="2108835" cy="350520"/>
            <a:chOff x="1771286" y="5709480"/>
            <a:chExt cx="2108835" cy="35052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1286" y="5709480"/>
              <a:ext cx="2108817" cy="34994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76983" y="5967977"/>
              <a:ext cx="2087880" cy="42545"/>
            </a:xfrm>
            <a:custGeom>
              <a:avLst/>
              <a:gdLst/>
              <a:ahLst/>
              <a:cxnLst/>
              <a:rect l="l" t="t" r="r" b="b"/>
              <a:pathLst>
                <a:path w="2087879" h="42545">
                  <a:moveTo>
                    <a:pt x="2087371" y="0"/>
                  </a:moveTo>
                  <a:lnTo>
                    <a:pt x="0" y="0"/>
                  </a:lnTo>
                  <a:lnTo>
                    <a:pt x="0" y="42170"/>
                  </a:lnTo>
                  <a:lnTo>
                    <a:pt x="2087371" y="42170"/>
                  </a:lnTo>
                  <a:lnTo>
                    <a:pt x="20873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944510" y="5702808"/>
            <a:ext cx="2108835" cy="356870"/>
            <a:chOff x="3944510" y="5702808"/>
            <a:chExt cx="2108835" cy="35687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44510" y="5709480"/>
              <a:ext cx="2108817" cy="34994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950207" y="5702808"/>
              <a:ext cx="2087880" cy="304800"/>
            </a:xfrm>
            <a:custGeom>
              <a:avLst/>
              <a:gdLst/>
              <a:ahLst/>
              <a:cxnLst/>
              <a:rect l="l" t="t" r="r" b="b"/>
              <a:pathLst>
                <a:path w="2087879" h="304800">
                  <a:moveTo>
                    <a:pt x="2087372" y="0"/>
                  </a:moveTo>
                  <a:lnTo>
                    <a:pt x="0" y="0"/>
                  </a:lnTo>
                  <a:lnTo>
                    <a:pt x="0" y="304672"/>
                  </a:lnTo>
                  <a:lnTo>
                    <a:pt x="2087372" y="304672"/>
                  </a:lnTo>
                  <a:lnTo>
                    <a:pt x="2087372" y="0"/>
                  </a:lnTo>
                  <a:close/>
                </a:path>
              </a:pathLst>
            </a:custGeom>
            <a:solidFill>
              <a:srgbClr val="FFFFFF">
                <a:alpha val="749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117720" y="5709480"/>
            <a:ext cx="2106295" cy="350520"/>
            <a:chOff x="6117720" y="5709480"/>
            <a:chExt cx="2106295" cy="35052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7720" y="5709480"/>
              <a:ext cx="2105783" cy="34994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126479" y="5967977"/>
              <a:ext cx="2082164" cy="42545"/>
            </a:xfrm>
            <a:custGeom>
              <a:avLst/>
              <a:gdLst/>
              <a:ahLst/>
              <a:cxnLst/>
              <a:rect l="l" t="t" r="r" b="b"/>
              <a:pathLst>
                <a:path w="2082165" h="42545">
                  <a:moveTo>
                    <a:pt x="2081656" y="0"/>
                  </a:moveTo>
                  <a:lnTo>
                    <a:pt x="0" y="0"/>
                  </a:lnTo>
                  <a:lnTo>
                    <a:pt x="0" y="42170"/>
                  </a:lnTo>
                  <a:lnTo>
                    <a:pt x="2081656" y="42170"/>
                  </a:lnTo>
                  <a:lnTo>
                    <a:pt x="20816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8281416" y="5699759"/>
            <a:ext cx="2115820" cy="360045"/>
            <a:chOff x="8281416" y="5699759"/>
            <a:chExt cx="2115820" cy="36004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81416" y="5699759"/>
              <a:ext cx="2115312" cy="35966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296656" y="5702807"/>
              <a:ext cx="2084705" cy="304800"/>
            </a:xfrm>
            <a:custGeom>
              <a:avLst/>
              <a:gdLst/>
              <a:ahLst/>
              <a:cxnLst/>
              <a:rect l="l" t="t" r="r" b="b"/>
              <a:pathLst>
                <a:path w="2084704" h="304800">
                  <a:moveTo>
                    <a:pt x="2084324" y="0"/>
                  </a:moveTo>
                  <a:lnTo>
                    <a:pt x="0" y="0"/>
                  </a:lnTo>
                  <a:lnTo>
                    <a:pt x="0" y="304672"/>
                  </a:lnTo>
                  <a:lnTo>
                    <a:pt x="2084324" y="304672"/>
                  </a:lnTo>
                  <a:lnTo>
                    <a:pt x="2084324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731672" y="1359408"/>
            <a:ext cx="4300855" cy="807720"/>
            <a:chOff x="1731672" y="1359408"/>
            <a:chExt cx="4300855" cy="80772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1672" y="1369023"/>
              <a:ext cx="2130143" cy="79810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749551" y="1359408"/>
              <a:ext cx="2084705" cy="753110"/>
            </a:xfrm>
            <a:custGeom>
              <a:avLst/>
              <a:gdLst/>
              <a:ahLst/>
              <a:cxnLst/>
              <a:rect l="l" t="t" r="r" b="b"/>
              <a:pathLst>
                <a:path w="2084704" h="753110">
                  <a:moveTo>
                    <a:pt x="1958594" y="0"/>
                  </a:moveTo>
                  <a:lnTo>
                    <a:pt x="125730" y="0"/>
                  </a:lnTo>
                  <a:lnTo>
                    <a:pt x="76708" y="9905"/>
                  </a:lnTo>
                  <a:lnTo>
                    <a:pt x="36830" y="36702"/>
                  </a:lnTo>
                  <a:lnTo>
                    <a:pt x="9906" y="76580"/>
                  </a:lnTo>
                  <a:lnTo>
                    <a:pt x="0" y="125475"/>
                  </a:lnTo>
                  <a:lnTo>
                    <a:pt x="0" y="627379"/>
                  </a:lnTo>
                  <a:lnTo>
                    <a:pt x="9906" y="676275"/>
                  </a:lnTo>
                  <a:lnTo>
                    <a:pt x="36830" y="716152"/>
                  </a:lnTo>
                  <a:lnTo>
                    <a:pt x="76708" y="742950"/>
                  </a:lnTo>
                  <a:lnTo>
                    <a:pt x="125730" y="752855"/>
                  </a:lnTo>
                  <a:lnTo>
                    <a:pt x="1958594" y="752855"/>
                  </a:lnTo>
                  <a:lnTo>
                    <a:pt x="2007615" y="742950"/>
                  </a:lnTo>
                  <a:lnTo>
                    <a:pt x="2047494" y="716152"/>
                  </a:lnTo>
                  <a:lnTo>
                    <a:pt x="2074418" y="676275"/>
                  </a:lnTo>
                  <a:lnTo>
                    <a:pt x="2084324" y="627379"/>
                  </a:lnTo>
                  <a:lnTo>
                    <a:pt x="2084324" y="125475"/>
                  </a:lnTo>
                  <a:lnTo>
                    <a:pt x="2074418" y="76580"/>
                  </a:lnTo>
                  <a:lnTo>
                    <a:pt x="2047494" y="36702"/>
                  </a:lnTo>
                  <a:lnTo>
                    <a:pt x="2007615" y="9905"/>
                  </a:lnTo>
                  <a:lnTo>
                    <a:pt x="19585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04882" y="1369023"/>
              <a:ext cx="2127109" cy="79810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922776" y="1359408"/>
              <a:ext cx="2082164" cy="753110"/>
            </a:xfrm>
            <a:custGeom>
              <a:avLst/>
              <a:gdLst/>
              <a:ahLst/>
              <a:cxnLst/>
              <a:rect l="l" t="t" r="r" b="b"/>
              <a:pathLst>
                <a:path w="2082164" h="753110">
                  <a:moveTo>
                    <a:pt x="1956053" y="0"/>
                  </a:moveTo>
                  <a:lnTo>
                    <a:pt x="125602" y="0"/>
                  </a:lnTo>
                  <a:lnTo>
                    <a:pt x="76708" y="9905"/>
                  </a:lnTo>
                  <a:lnTo>
                    <a:pt x="36829" y="36702"/>
                  </a:lnTo>
                  <a:lnTo>
                    <a:pt x="9906" y="76580"/>
                  </a:lnTo>
                  <a:lnTo>
                    <a:pt x="0" y="125475"/>
                  </a:lnTo>
                  <a:lnTo>
                    <a:pt x="0" y="627379"/>
                  </a:lnTo>
                  <a:lnTo>
                    <a:pt x="9906" y="676275"/>
                  </a:lnTo>
                  <a:lnTo>
                    <a:pt x="36829" y="716152"/>
                  </a:lnTo>
                  <a:lnTo>
                    <a:pt x="76708" y="742950"/>
                  </a:lnTo>
                  <a:lnTo>
                    <a:pt x="125602" y="752855"/>
                  </a:lnTo>
                  <a:lnTo>
                    <a:pt x="1956053" y="752855"/>
                  </a:lnTo>
                  <a:lnTo>
                    <a:pt x="2004949" y="742950"/>
                  </a:lnTo>
                  <a:lnTo>
                    <a:pt x="2044827" y="716152"/>
                  </a:lnTo>
                  <a:lnTo>
                    <a:pt x="2071751" y="676275"/>
                  </a:lnTo>
                  <a:lnTo>
                    <a:pt x="2081657" y="627379"/>
                  </a:lnTo>
                  <a:lnTo>
                    <a:pt x="2081657" y="125475"/>
                  </a:lnTo>
                  <a:lnTo>
                    <a:pt x="2071751" y="76580"/>
                  </a:lnTo>
                  <a:lnTo>
                    <a:pt x="2044827" y="36702"/>
                  </a:lnTo>
                  <a:lnTo>
                    <a:pt x="2004949" y="9905"/>
                  </a:lnTo>
                  <a:lnTo>
                    <a:pt x="19560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6078106" y="1359408"/>
            <a:ext cx="4300855" cy="807720"/>
            <a:chOff x="6078106" y="1359408"/>
            <a:chExt cx="4300855" cy="807720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78106" y="1369023"/>
              <a:ext cx="2127109" cy="79810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092951" y="1359408"/>
              <a:ext cx="2087880" cy="753110"/>
            </a:xfrm>
            <a:custGeom>
              <a:avLst/>
              <a:gdLst/>
              <a:ahLst/>
              <a:cxnLst/>
              <a:rect l="l" t="t" r="r" b="b"/>
              <a:pathLst>
                <a:path w="2087879" h="753110">
                  <a:moveTo>
                    <a:pt x="1961515" y="0"/>
                  </a:moveTo>
                  <a:lnTo>
                    <a:pt x="125857" y="0"/>
                  </a:lnTo>
                  <a:lnTo>
                    <a:pt x="76835" y="9905"/>
                  </a:lnTo>
                  <a:lnTo>
                    <a:pt x="36830" y="36702"/>
                  </a:lnTo>
                  <a:lnTo>
                    <a:pt x="9906" y="76580"/>
                  </a:lnTo>
                  <a:lnTo>
                    <a:pt x="0" y="125475"/>
                  </a:lnTo>
                  <a:lnTo>
                    <a:pt x="0" y="627379"/>
                  </a:lnTo>
                  <a:lnTo>
                    <a:pt x="9906" y="676275"/>
                  </a:lnTo>
                  <a:lnTo>
                    <a:pt x="36830" y="716152"/>
                  </a:lnTo>
                  <a:lnTo>
                    <a:pt x="76835" y="742950"/>
                  </a:lnTo>
                  <a:lnTo>
                    <a:pt x="125857" y="752855"/>
                  </a:lnTo>
                  <a:lnTo>
                    <a:pt x="1961515" y="752855"/>
                  </a:lnTo>
                  <a:lnTo>
                    <a:pt x="2010537" y="742950"/>
                  </a:lnTo>
                  <a:lnTo>
                    <a:pt x="2050542" y="716152"/>
                  </a:lnTo>
                  <a:lnTo>
                    <a:pt x="2077466" y="676275"/>
                  </a:lnTo>
                  <a:lnTo>
                    <a:pt x="2087372" y="627379"/>
                  </a:lnTo>
                  <a:lnTo>
                    <a:pt x="2087372" y="125475"/>
                  </a:lnTo>
                  <a:lnTo>
                    <a:pt x="2077466" y="76580"/>
                  </a:lnTo>
                  <a:lnTo>
                    <a:pt x="2050542" y="36702"/>
                  </a:lnTo>
                  <a:lnTo>
                    <a:pt x="2010537" y="9905"/>
                  </a:lnTo>
                  <a:lnTo>
                    <a:pt x="19615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41791" y="1359408"/>
              <a:ext cx="2136648" cy="80772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269223" y="1359408"/>
              <a:ext cx="2084705" cy="753110"/>
            </a:xfrm>
            <a:custGeom>
              <a:avLst/>
              <a:gdLst/>
              <a:ahLst/>
              <a:cxnLst/>
              <a:rect l="l" t="t" r="r" b="b"/>
              <a:pathLst>
                <a:path w="2084704" h="753110">
                  <a:moveTo>
                    <a:pt x="1958594" y="0"/>
                  </a:moveTo>
                  <a:lnTo>
                    <a:pt x="125729" y="0"/>
                  </a:lnTo>
                  <a:lnTo>
                    <a:pt x="76707" y="9905"/>
                  </a:lnTo>
                  <a:lnTo>
                    <a:pt x="36829" y="36702"/>
                  </a:lnTo>
                  <a:lnTo>
                    <a:pt x="9905" y="76580"/>
                  </a:lnTo>
                  <a:lnTo>
                    <a:pt x="0" y="125475"/>
                  </a:lnTo>
                  <a:lnTo>
                    <a:pt x="0" y="627379"/>
                  </a:lnTo>
                  <a:lnTo>
                    <a:pt x="9905" y="676275"/>
                  </a:lnTo>
                  <a:lnTo>
                    <a:pt x="36829" y="716152"/>
                  </a:lnTo>
                  <a:lnTo>
                    <a:pt x="76707" y="742950"/>
                  </a:lnTo>
                  <a:lnTo>
                    <a:pt x="125729" y="752855"/>
                  </a:lnTo>
                  <a:lnTo>
                    <a:pt x="1958594" y="752855"/>
                  </a:lnTo>
                  <a:lnTo>
                    <a:pt x="2007616" y="742950"/>
                  </a:lnTo>
                  <a:lnTo>
                    <a:pt x="2047494" y="716152"/>
                  </a:lnTo>
                  <a:lnTo>
                    <a:pt x="2074418" y="676275"/>
                  </a:lnTo>
                  <a:lnTo>
                    <a:pt x="2084324" y="627379"/>
                  </a:lnTo>
                  <a:lnTo>
                    <a:pt x="2084324" y="125475"/>
                  </a:lnTo>
                  <a:lnTo>
                    <a:pt x="2074418" y="76580"/>
                  </a:lnTo>
                  <a:lnTo>
                    <a:pt x="2047494" y="36702"/>
                  </a:lnTo>
                  <a:lnTo>
                    <a:pt x="2007616" y="9905"/>
                  </a:lnTo>
                  <a:lnTo>
                    <a:pt x="19585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1749551" y="1307591"/>
            <a:ext cx="2084705" cy="756285"/>
          </a:xfrm>
          <a:custGeom>
            <a:avLst/>
            <a:gdLst/>
            <a:ahLst/>
            <a:cxnLst/>
            <a:rect l="l" t="t" r="r" b="b"/>
            <a:pathLst>
              <a:path w="2084704" h="756285">
                <a:moveTo>
                  <a:pt x="1958594" y="0"/>
                </a:moveTo>
                <a:lnTo>
                  <a:pt x="125730" y="0"/>
                </a:lnTo>
                <a:lnTo>
                  <a:pt x="76708" y="9906"/>
                </a:lnTo>
                <a:lnTo>
                  <a:pt x="36830" y="36957"/>
                </a:lnTo>
                <a:lnTo>
                  <a:pt x="9906" y="76962"/>
                </a:lnTo>
                <a:lnTo>
                  <a:pt x="0" y="125984"/>
                </a:lnTo>
                <a:lnTo>
                  <a:pt x="0" y="629920"/>
                </a:lnTo>
                <a:lnTo>
                  <a:pt x="9906" y="678942"/>
                </a:lnTo>
                <a:lnTo>
                  <a:pt x="36830" y="718947"/>
                </a:lnTo>
                <a:lnTo>
                  <a:pt x="76708" y="745998"/>
                </a:lnTo>
                <a:lnTo>
                  <a:pt x="125730" y="755904"/>
                </a:lnTo>
                <a:lnTo>
                  <a:pt x="1958594" y="755904"/>
                </a:lnTo>
                <a:lnTo>
                  <a:pt x="2007615" y="745998"/>
                </a:lnTo>
                <a:lnTo>
                  <a:pt x="2047494" y="718947"/>
                </a:lnTo>
                <a:lnTo>
                  <a:pt x="2074418" y="678942"/>
                </a:lnTo>
                <a:lnTo>
                  <a:pt x="2084324" y="629920"/>
                </a:lnTo>
                <a:lnTo>
                  <a:pt x="2084324" y="125984"/>
                </a:lnTo>
                <a:lnTo>
                  <a:pt x="2074418" y="76962"/>
                </a:lnTo>
                <a:lnTo>
                  <a:pt x="2047494" y="36957"/>
                </a:lnTo>
                <a:lnTo>
                  <a:pt x="2007615" y="9906"/>
                </a:lnTo>
                <a:lnTo>
                  <a:pt x="1958594" y="0"/>
                </a:lnTo>
                <a:close/>
              </a:path>
            </a:pathLst>
          </a:custGeom>
          <a:solidFill>
            <a:srgbClr val="5576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978532" y="1484121"/>
            <a:ext cx="1594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 marR="5080" indent="-6731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Frequency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Regulation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12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Ancillary</a:t>
            </a:r>
            <a:r>
              <a:rPr sz="1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Services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48433" y="3636391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E21E25"/>
                </a:solidFill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48433" y="2521458"/>
            <a:ext cx="1817370" cy="88900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10820" indent="-198120">
              <a:lnSpc>
                <a:spcPct val="100000"/>
              </a:lnSpc>
              <a:spcBef>
                <a:spcPts val="365"/>
              </a:spcBef>
              <a:buClr>
                <a:srgbClr val="E21E25"/>
              </a:buClr>
              <a:buFont typeface="MS Gothic"/>
              <a:buChar char="◗"/>
              <a:tabLst>
                <a:tab pos="210820" algn="l"/>
              </a:tabLst>
            </a:pPr>
            <a:r>
              <a:rPr sz="1200" b="1" dirty="0">
                <a:solidFill>
                  <a:srgbClr val="829FAA"/>
                </a:solidFill>
                <a:latin typeface="Arial"/>
                <a:cs typeface="Arial"/>
              </a:rPr>
              <a:t>BESS</a:t>
            </a:r>
            <a:r>
              <a:rPr sz="1200" b="1" spc="-3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provides:</a:t>
            </a:r>
            <a:endParaRPr sz="1200">
              <a:latin typeface="Arial MT"/>
              <a:cs typeface="Arial MT"/>
            </a:endParaRPr>
          </a:p>
          <a:p>
            <a:pPr marL="360045" indent="-347345">
              <a:lnSpc>
                <a:spcPct val="100000"/>
              </a:lnSpc>
              <a:spcBef>
                <a:spcPts val="265"/>
              </a:spcBef>
              <a:buClr>
                <a:srgbClr val="E21E25"/>
              </a:buClr>
              <a:buFont typeface="Arial MT"/>
              <a:buChar char="•"/>
              <a:tabLst>
                <a:tab pos="360045" algn="l"/>
              </a:tabLst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Frequency</a:t>
            </a: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regulation</a:t>
            </a:r>
            <a:endParaRPr sz="12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290"/>
              </a:spcBef>
              <a:buClr>
                <a:srgbClr val="E21E25"/>
              </a:buClr>
              <a:buFont typeface="Arial MT"/>
              <a:buChar char="•"/>
              <a:tabLst>
                <a:tab pos="360045" algn="l"/>
              </a:tabLst>
            </a:pP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Black</a:t>
            </a:r>
            <a:r>
              <a:rPr sz="1200" i="1" spc="-4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start</a:t>
            </a:r>
            <a:endParaRPr sz="12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215"/>
              </a:spcBef>
              <a:buClr>
                <a:srgbClr val="E21E25"/>
              </a:buClr>
              <a:buFont typeface="Arial MT"/>
              <a:buChar char="•"/>
              <a:tabLst>
                <a:tab pos="360045" algn="l"/>
                <a:tab pos="1100455" algn="l"/>
                <a:tab pos="1509395" algn="l"/>
              </a:tabLst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Spinning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	</a:t>
            </a:r>
            <a:r>
              <a:rPr sz="1200" i="1" spc="-25" dirty="0">
                <a:solidFill>
                  <a:srgbClr val="829FAA"/>
                </a:solidFill>
                <a:latin typeface="Arial"/>
                <a:cs typeface="Arial"/>
              </a:rPr>
              <a:t>and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	</a:t>
            </a: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non-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122167" y="4240986"/>
            <a:ext cx="643255" cy="45339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following/</a:t>
            </a:r>
            <a:endParaRPr sz="1200">
              <a:latin typeface="Arial"/>
              <a:cs typeface="Arial"/>
            </a:endParaRPr>
          </a:p>
          <a:p>
            <a:pPr marL="40005">
              <a:lnSpc>
                <a:spcPct val="100000"/>
              </a:lnSpc>
              <a:spcBef>
                <a:spcPts val="240"/>
              </a:spcBef>
              <a:tabLst>
                <a:tab pos="460375" algn="l"/>
              </a:tabLst>
            </a:pPr>
            <a:r>
              <a:rPr sz="1200" i="1" spc="-25" dirty="0">
                <a:solidFill>
                  <a:srgbClr val="829FAA"/>
                </a:solidFill>
                <a:latin typeface="Arial"/>
                <a:cs typeface="Arial"/>
              </a:rPr>
              <a:t>up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	</a:t>
            </a:r>
            <a:r>
              <a:rPr sz="1200" i="1" spc="-25" dirty="0">
                <a:solidFill>
                  <a:srgbClr val="829FAA"/>
                </a:solidFill>
                <a:latin typeface="Arial"/>
                <a:cs typeface="Arial"/>
              </a:rPr>
              <a:t>for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48433" y="3388344"/>
            <a:ext cx="1818005" cy="151955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6870" marR="5080">
              <a:lnSpc>
                <a:spcPct val="117600"/>
              </a:lnSpc>
              <a:spcBef>
                <a:spcPts val="80"/>
              </a:spcBef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spinning</a:t>
            </a:r>
            <a:r>
              <a:rPr sz="1200" i="1" spc="-3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reserve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Reactive</a:t>
            </a:r>
            <a:r>
              <a:rPr sz="1200" i="1" spc="18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Power</a:t>
            </a:r>
            <a:r>
              <a:rPr sz="1200" i="1" spc="17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25" dirty="0">
                <a:solidFill>
                  <a:srgbClr val="829FAA"/>
                </a:solidFill>
                <a:latin typeface="Arial"/>
                <a:cs typeface="Arial"/>
              </a:rPr>
              <a:t>and </a:t>
            </a: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Voltage</a:t>
            </a:r>
            <a:r>
              <a:rPr sz="1200" i="1" spc="-3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control</a:t>
            </a:r>
            <a:endParaRPr sz="12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360"/>
              </a:spcBef>
              <a:buClr>
                <a:srgbClr val="E21E25"/>
              </a:buClr>
              <a:buFont typeface="Arial MT"/>
              <a:buChar char="•"/>
              <a:tabLst>
                <a:tab pos="360045" algn="l"/>
              </a:tabLst>
            </a:pP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Power</a:t>
            </a:r>
            <a:r>
              <a:rPr sz="1200" i="1" spc="-4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Quality</a:t>
            </a:r>
            <a:endParaRPr sz="12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100"/>
              </a:spcBef>
              <a:buClr>
                <a:srgbClr val="E21E25"/>
              </a:buClr>
              <a:buFont typeface="Arial MT"/>
              <a:buChar char="•"/>
              <a:tabLst>
                <a:tab pos="360045" algn="l"/>
              </a:tabLst>
            </a:pP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Load</a:t>
            </a:r>
            <a:endParaRPr sz="1200">
              <a:latin typeface="Arial"/>
              <a:cs typeface="Arial"/>
            </a:endParaRPr>
          </a:p>
          <a:p>
            <a:pPr marL="356870" marR="696595">
              <a:lnSpc>
                <a:spcPct val="116700"/>
              </a:lnSpc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Ramping </a:t>
            </a:r>
            <a:r>
              <a:rPr sz="1200" i="1" spc="-25" dirty="0">
                <a:solidFill>
                  <a:srgbClr val="829FAA"/>
                </a:solidFill>
                <a:latin typeface="Arial"/>
                <a:cs typeface="Arial"/>
              </a:rPr>
              <a:t>renewables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922776" y="1307591"/>
            <a:ext cx="2082164" cy="756285"/>
          </a:xfrm>
          <a:custGeom>
            <a:avLst/>
            <a:gdLst/>
            <a:ahLst/>
            <a:cxnLst/>
            <a:rect l="l" t="t" r="r" b="b"/>
            <a:pathLst>
              <a:path w="2082164" h="756285">
                <a:moveTo>
                  <a:pt x="1956053" y="0"/>
                </a:moveTo>
                <a:lnTo>
                  <a:pt x="125602" y="0"/>
                </a:lnTo>
                <a:lnTo>
                  <a:pt x="76708" y="9906"/>
                </a:lnTo>
                <a:lnTo>
                  <a:pt x="36829" y="36957"/>
                </a:lnTo>
                <a:lnTo>
                  <a:pt x="9906" y="76962"/>
                </a:lnTo>
                <a:lnTo>
                  <a:pt x="0" y="125984"/>
                </a:lnTo>
                <a:lnTo>
                  <a:pt x="0" y="629920"/>
                </a:lnTo>
                <a:lnTo>
                  <a:pt x="9906" y="678942"/>
                </a:lnTo>
                <a:lnTo>
                  <a:pt x="36829" y="718947"/>
                </a:lnTo>
                <a:lnTo>
                  <a:pt x="76708" y="745998"/>
                </a:lnTo>
                <a:lnTo>
                  <a:pt x="125602" y="755904"/>
                </a:lnTo>
                <a:lnTo>
                  <a:pt x="1956053" y="755904"/>
                </a:lnTo>
                <a:lnTo>
                  <a:pt x="2004949" y="745998"/>
                </a:lnTo>
                <a:lnTo>
                  <a:pt x="2044827" y="718947"/>
                </a:lnTo>
                <a:lnTo>
                  <a:pt x="2071751" y="678942"/>
                </a:lnTo>
                <a:lnTo>
                  <a:pt x="2081657" y="629920"/>
                </a:lnTo>
                <a:lnTo>
                  <a:pt x="2081657" y="125984"/>
                </a:lnTo>
                <a:lnTo>
                  <a:pt x="2071751" y="76962"/>
                </a:lnTo>
                <a:lnTo>
                  <a:pt x="2044827" y="36957"/>
                </a:lnTo>
                <a:lnTo>
                  <a:pt x="2004949" y="9906"/>
                </a:lnTo>
                <a:lnTo>
                  <a:pt x="1956053" y="0"/>
                </a:lnTo>
                <a:close/>
              </a:path>
            </a:pathLst>
          </a:custGeom>
          <a:solidFill>
            <a:srgbClr val="557583">
              <a:alpha val="7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997578" y="1484121"/>
            <a:ext cx="1886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205" marR="5080" indent="-104139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Critical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Power,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Generation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Enhancement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Deferral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26229" y="2521458"/>
            <a:ext cx="1702435" cy="240157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10820" indent="-198120">
              <a:lnSpc>
                <a:spcPct val="100000"/>
              </a:lnSpc>
              <a:spcBef>
                <a:spcPts val="365"/>
              </a:spcBef>
              <a:buClr>
                <a:srgbClr val="E21E25"/>
              </a:buClr>
              <a:buFont typeface="MS Gothic"/>
              <a:buChar char="◗"/>
              <a:tabLst>
                <a:tab pos="210820" algn="l"/>
              </a:tabLst>
            </a:pPr>
            <a:r>
              <a:rPr sz="1200" b="1" dirty="0">
                <a:solidFill>
                  <a:srgbClr val="829FAA"/>
                </a:solidFill>
                <a:latin typeface="Arial"/>
                <a:cs typeface="Arial"/>
              </a:rPr>
              <a:t>BESS</a:t>
            </a:r>
            <a:r>
              <a:rPr sz="1200" b="1" spc="-3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provides</a:t>
            </a:r>
            <a:endParaRPr sz="120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65"/>
              </a:spcBef>
              <a:buClr>
                <a:srgbClr val="E21E25"/>
              </a:buClr>
              <a:buFont typeface="Arial MT"/>
              <a:buChar char="•"/>
              <a:tabLst>
                <a:tab pos="299085" algn="l"/>
              </a:tabLst>
            </a:pP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Backup</a:t>
            </a:r>
            <a:r>
              <a:rPr sz="1200" i="1" spc="-5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power</a:t>
            </a:r>
            <a:endParaRPr sz="12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95"/>
              </a:spcBef>
              <a:buClr>
                <a:srgbClr val="E21E25"/>
              </a:buClr>
              <a:buFont typeface="Arial MT"/>
              <a:buChar char="•"/>
              <a:tabLst>
                <a:tab pos="299085" algn="l"/>
              </a:tabLst>
            </a:pP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The</a:t>
            </a:r>
            <a:r>
              <a:rPr sz="1200" i="1" spc="-4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defer</a:t>
            </a:r>
            <a:r>
              <a:rPr sz="1200" i="1" spc="-3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need</a:t>
            </a:r>
            <a:r>
              <a:rPr sz="1200" i="1" spc="-7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25" dirty="0">
                <a:solidFill>
                  <a:srgbClr val="829FAA"/>
                </a:solidFill>
                <a:latin typeface="Arial"/>
                <a:cs typeface="Arial"/>
              </a:rPr>
              <a:t>for</a:t>
            </a:r>
            <a:endParaRPr sz="1200">
              <a:latin typeface="Arial"/>
              <a:cs typeface="Arial"/>
            </a:endParaRPr>
          </a:p>
          <a:p>
            <a:pPr marL="299085" marR="5080">
              <a:lnSpc>
                <a:spcPct val="116700"/>
              </a:lnSpc>
              <a:spcBef>
                <a:spcPts val="5"/>
              </a:spcBef>
            </a:pP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other</a:t>
            </a:r>
            <a:r>
              <a:rPr sz="1200" i="1" spc="-7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peaking</a:t>
            </a: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supply resource</a:t>
            </a:r>
            <a:endParaRPr sz="1200">
              <a:latin typeface="Arial"/>
              <a:cs typeface="Arial"/>
            </a:endParaRPr>
          </a:p>
          <a:p>
            <a:pPr marL="187325" indent="-174625">
              <a:lnSpc>
                <a:spcPct val="100000"/>
              </a:lnSpc>
              <a:spcBef>
                <a:spcPts val="240"/>
              </a:spcBef>
              <a:buClr>
                <a:srgbClr val="E21E25"/>
              </a:buClr>
              <a:buFont typeface="Arial MT"/>
              <a:buChar char="•"/>
              <a:tabLst>
                <a:tab pos="187325" algn="l"/>
              </a:tabLst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Transmission</a:t>
            </a:r>
            <a:endParaRPr sz="1200">
              <a:latin typeface="Arial"/>
              <a:cs typeface="Arial"/>
            </a:endParaRPr>
          </a:p>
          <a:p>
            <a:pPr marL="186055">
              <a:lnSpc>
                <a:spcPct val="100000"/>
              </a:lnSpc>
              <a:spcBef>
                <a:spcPts val="265"/>
              </a:spcBef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congestion relief</a:t>
            </a:r>
            <a:endParaRPr sz="1200">
              <a:latin typeface="Arial"/>
              <a:cs typeface="Arial"/>
            </a:endParaRPr>
          </a:p>
          <a:p>
            <a:pPr marL="187325" indent="-174625">
              <a:lnSpc>
                <a:spcPct val="100000"/>
              </a:lnSpc>
              <a:spcBef>
                <a:spcPts val="240"/>
              </a:spcBef>
              <a:buClr>
                <a:srgbClr val="E21E25"/>
              </a:buClr>
              <a:buFont typeface="Arial MT"/>
              <a:buChar char="•"/>
              <a:tabLst>
                <a:tab pos="187325" algn="l"/>
              </a:tabLst>
            </a:pPr>
            <a:r>
              <a:rPr sz="1200" i="1" spc="-30" dirty="0">
                <a:solidFill>
                  <a:srgbClr val="829FAA"/>
                </a:solidFill>
                <a:latin typeface="Arial"/>
                <a:cs typeface="Arial"/>
              </a:rPr>
              <a:t>Transmission</a:t>
            </a:r>
            <a:r>
              <a:rPr sz="1200" i="1" spc="2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upgrade</a:t>
            </a:r>
            <a:endParaRPr sz="1200">
              <a:latin typeface="Arial"/>
              <a:cs typeface="Arial"/>
            </a:endParaRPr>
          </a:p>
          <a:p>
            <a:pPr marL="186055">
              <a:lnSpc>
                <a:spcPct val="100000"/>
              </a:lnSpc>
              <a:spcBef>
                <a:spcPts val="265"/>
              </a:spcBef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deferral</a:t>
            </a:r>
            <a:endParaRPr sz="1200">
              <a:latin typeface="Arial"/>
              <a:cs typeface="Arial"/>
            </a:endParaRPr>
          </a:p>
          <a:p>
            <a:pPr marL="187325" indent="-174625">
              <a:lnSpc>
                <a:spcPct val="100000"/>
              </a:lnSpc>
              <a:spcBef>
                <a:spcPts val="459"/>
              </a:spcBef>
              <a:buClr>
                <a:srgbClr val="E21E25"/>
              </a:buClr>
              <a:buFont typeface="Arial MT"/>
              <a:buChar char="•"/>
              <a:tabLst>
                <a:tab pos="187325" algn="l"/>
              </a:tabLst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Energy</a:t>
            </a:r>
            <a:r>
              <a:rPr sz="1200" i="1" spc="-9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Arbitrage</a:t>
            </a:r>
            <a:endParaRPr sz="1200">
              <a:latin typeface="Arial"/>
              <a:cs typeface="Arial"/>
            </a:endParaRPr>
          </a:p>
          <a:p>
            <a:pPr marL="187325" indent="-174625">
              <a:lnSpc>
                <a:spcPct val="100000"/>
              </a:lnSpc>
              <a:spcBef>
                <a:spcPts val="285"/>
              </a:spcBef>
              <a:buClr>
                <a:srgbClr val="E21E25"/>
              </a:buClr>
              <a:buFont typeface="Arial MT"/>
              <a:buChar char="•"/>
              <a:tabLst>
                <a:tab pos="187325" algn="l"/>
              </a:tabLst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Firming</a:t>
            </a:r>
            <a:r>
              <a:rPr sz="1200" i="1" spc="-3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capacity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092952" y="1307591"/>
            <a:ext cx="2087880" cy="756285"/>
          </a:xfrm>
          <a:custGeom>
            <a:avLst/>
            <a:gdLst/>
            <a:ahLst/>
            <a:cxnLst/>
            <a:rect l="l" t="t" r="r" b="b"/>
            <a:pathLst>
              <a:path w="2087879" h="756285">
                <a:moveTo>
                  <a:pt x="1961515" y="0"/>
                </a:moveTo>
                <a:lnTo>
                  <a:pt x="125857" y="0"/>
                </a:lnTo>
                <a:lnTo>
                  <a:pt x="76835" y="9906"/>
                </a:lnTo>
                <a:lnTo>
                  <a:pt x="36830" y="36957"/>
                </a:lnTo>
                <a:lnTo>
                  <a:pt x="9906" y="76962"/>
                </a:lnTo>
                <a:lnTo>
                  <a:pt x="0" y="125984"/>
                </a:lnTo>
                <a:lnTo>
                  <a:pt x="0" y="629920"/>
                </a:lnTo>
                <a:lnTo>
                  <a:pt x="9906" y="678942"/>
                </a:lnTo>
                <a:lnTo>
                  <a:pt x="36830" y="718947"/>
                </a:lnTo>
                <a:lnTo>
                  <a:pt x="76835" y="745998"/>
                </a:lnTo>
                <a:lnTo>
                  <a:pt x="125857" y="755904"/>
                </a:lnTo>
                <a:lnTo>
                  <a:pt x="1961515" y="755904"/>
                </a:lnTo>
                <a:lnTo>
                  <a:pt x="2010537" y="745998"/>
                </a:lnTo>
                <a:lnTo>
                  <a:pt x="2050542" y="718947"/>
                </a:lnTo>
                <a:lnTo>
                  <a:pt x="2077466" y="678942"/>
                </a:lnTo>
                <a:lnTo>
                  <a:pt x="2087372" y="629920"/>
                </a:lnTo>
                <a:lnTo>
                  <a:pt x="2087372" y="125984"/>
                </a:lnTo>
                <a:lnTo>
                  <a:pt x="2077466" y="76962"/>
                </a:lnTo>
                <a:lnTo>
                  <a:pt x="2050542" y="36957"/>
                </a:lnTo>
                <a:lnTo>
                  <a:pt x="2010537" y="9906"/>
                </a:lnTo>
                <a:lnTo>
                  <a:pt x="1961515" y="0"/>
                </a:lnTo>
                <a:close/>
              </a:path>
            </a:pathLst>
          </a:custGeom>
          <a:solidFill>
            <a:srgbClr val="5576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301485" y="2542743"/>
            <a:ext cx="1686560" cy="150241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10820" indent="-198120">
              <a:lnSpc>
                <a:spcPct val="100000"/>
              </a:lnSpc>
              <a:spcBef>
                <a:spcPts val="195"/>
              </a:spcBef>
              <a:buClr>
                <a:srgbClr val="E21E25"/>
              </a:buClr>
              <a:buFont typeface="MS Gothic"/>
              <a:buChar char="◗"/>
              <a:tabLst>
                <a:tab pos="210820" algn="l"/>
              </a:tabLst>
            </a:pPr>
            <a:r>
              <a:rPr sz="1200" b="1" dirty="0">
                <a:solidFill>
                  <a:srgbClr val="829FAA"/>
                </a:solidFill>
                <a:latin typeface="Arial"/>
                <a:cs typeface="Arial"/>
              </a:rPr>
              <a:t>BESS</a:t>
            </a:r>
            <a:r>
              <a:rPr sz="1200" b="1" spc="-1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is</a:t>
            </a:r>
            <a:r>
              <a:rPr sz="12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dispatched</a:t>
            </a:r>
            <a:endParaRPr sz="1200">
              <a:latin typeface="Arial MT"/>
              <a:cs typeface="Arial MT"/>
            </a:endParaRPr>
          </a:p>
          <a:p>
            <a:pPr marL="210185" indent="-197485">
              <a:lnSpc>
                <a:spcPct val="100000"/>
              </a:lnSpc>
              <a:spcBef>
                <a:spcPts val="105"/>
              </a:spcBef>
              <a:buClr>
                <a:srgbClr val="E21E25"/>
              </a:buClr>
              <a:buFont typeface="Arial MT"/>
              <a:buChar char="•"/>
              <a:tabLst>
                <a:tab pos="210185" algn="l"/>
              </a:tabLst>
            </a:pPr>
            <a:r>
              <a:rPr sz="1200" i="1" spc="-70" dirty="0">
                <a:solidFill>
                  <a:srgbClr val="829FAA"/>
                </a:solidFill>
                <a:latin typeface="Arial"/>
                <a:cs typeface="Arial"/>
              </a:rPr>
              <a:t>To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smooth</a:t>
            </a:r>
            <a:r>
              <a:rPr sz="1200" i="1" spc="-6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out</a:t>
            </a:r>
            <a:r>
              <a:rPr sz="1200" i="1" spc="-4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25" dirty="0">
                <a:solidFill>
                  <a:srgbClr val="829FAA"/>
                </a:solidFill>
                <a:latin typeface="Arial"/>
                <a:cs typeface="Arial"/>
              </a:rPr>
              <a:t>the</a:t>
            </a:r>
            <a:endParaRPr sz="1200">
              <a:latin typeface="Arial"/>
              <a:cs typeface="Arial"/>
            </a:endParaRPr>
          </a:p>
          <a:p>
            <a:pPr marL="210185" marR="151130">
              <a:lnSpc>
                <a:spcPct val="116700"/>
              </a:lnSpc>
            </a:pP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output</a:t>
            </a:r>
            <a:r>
              <a:rPr sz="1200" i="1" spc="-7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of</a:t>
            </a:r>
            <a:r>
              <a:rPr sz="1200" i="1" spc="2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renewable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energy</a:t>
            </a:r>
            <a:r>
              <a:rPr sz="1200" i="1" spc="-9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assets</a:t>
            </a:r>
            <a:endParaRPr sz="1200">
              <a:latin typeface="Arial"/>
              <a:cs typeface="Arial"/>
            </a:endParaRPr>
          </a:p>
          <a:p>
            <a:pPr marL="210185" indent="-197485">
              <a:lnSpc>
                <a:spcPct val="100000"/>
              </a:lnSpc>
              <a:spcBef>
                <a:spcPts val="265"/>
              </a:spcBef>
              <a:buClr>
                <a:srgbClr val="E21E25"/>
              </a:buClr>
              <a:buFont typeface="Arial MT"/>
              <a:buChar char="•"/>
              <a:tabLst>
                <a:tab pos="210185" algn="l"/>
              </a:tabLst>
            </a:pPr>
            <a:r>
              <a:rPr sz="1200" i="1" spc="-80" dirty="0">
                <a:solidFill>
                  <a:srgbClr val="829FAA"/>
                </a:solidFill>
                <a:latin typeface="Arial"/>
                <a:cs typeface="Arial"/>
              </a:rPr>
              <a:t>To</a:t>
            </a:r>
            <a:r>
              <a:rPr sz="1200" i="1" spc="-4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provide</a:t>
            </a:r>
            <a:r>
              <a:rPr sz="1200" i="1" spc="-6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more</a:t>
            </a:r>
            <a:endParaRPr sz="1200">
              <a:latin typeface="Arial"/>
              <a:cs typeface="Arial"/>
            </a:endParaRPr>
          </a:p>
          <a:p>
            <a:pPr marL="210185">
              <a:lnSpc>
                <a:spcPct val="100000"/>
              </a:lnSpc>
              <a:spcBef>
                <a:spcPts val="265"/>
              </a:spcBef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predictable</a:t>
            </a:r>
            <a:r>
              <a:rPr sz="1200" i="1" spc="-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production</a:t>
            </a:r>
            <a:endParaRPr sz="1200">
              <a:latin typeface="Arial"/>
              <a:cs typeface="Arial"/>
            </a:endParaRPr>
          </a:p>
          <a:p>
            <a:pPr marL="210185" indent="-197485">
              <a:lnSpc>
                <a:spcPct val="100000"/>
              </a:lnSpc>
              <a:spcBef>
                <a:spcPts val="335"/>
              </a:spcBef>
              <a:buClr>
                <a:srgbClr val="E21E25"/>
              </a:buClr>
              <a:buFont typeface="Arial MT"/>
              <a:buChar char="•"/>
              <a:tabLst>
                <a:tab pos="210185" algn="l"/>
              </a:tabLst>
            </a:pP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Firming</a:t>
            </a:r>
            <a:r>
              <a:rPr sz="1200" i="1" spc="-3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capacity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312153" y="1575561"/>
            <a:ext cx="1615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Renewable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Integration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269223" y="1307591"/>
            <a:ext cx="2084705" cy="756285"/>
          </a:xfrm>
          <a:custGeom>
            <a:avLst/>
            <a:gdLst/>
            <a:ahLst/>
            <a:cxnLst/>
            <a:rect l="l" t="t" r="r" b="b"/>
            <a:pathLst>
              <a:path w="2084704" h="756285">
                <a:moveTo>
                  <a:pt x="1958594" y="0"/>
                </a:moveTo>
                <a:lnTo>
                  <a:pt x="125729" y="0"/>
                </a:lnTo>
                <a:lnTo>
                  <a:pt x="76707" y="9906"/>
                </a:lnTo>
                <a:lnTo>
                  <a:pt x="36829" y="36957"/>
                </a:lnTo>
                <a:lnTo>
                  <a:pt x="9905" y="76962"/>
                </a:lnTo>
                <a:lnTo>
                  <a:pt x="0" y="125984"/>
                </a:lnTo>
                <a:lnTo>
                  <a:pt x="0" y="629920"/>
                </a:lnTo>
                <a:lnTo>
                  <a:pt x="9905" y="678942"/>
                </a:lnTo>
                <a:lnTo>
                  <a:pt x="36829" y="718947"/>
                </a:lnTo>
                <a:lnTo>
                  <a:pt x="76707" y="745998"/>
                </a:lnTo>
                <a:lnTo>
                  <a:pt x="125729" y="755904"/>
                </a:lnTo>
                <a:lnTo>
                  <a:pt x="1958594" y="755904"/>
                </a:lnTo>
                <a:lnTo>
                  <a:pt x="2007616" y="745998"/>
                </a:lnTo>
                <a:lnTo>
                  <a:pt x="2047494" y="718947"/>
                </a:lnTo>
                <a:lnTo>
                  <a:pt x="2074418" y="678942"/>
                </a:lnTo>
                <a:lnTo>
                  <a:pt x="2084324" y="629920"/>
                </a:lnTo>
                <a:lnTo>
                  <a:pt x="2084324" y="125984"/>
                </a:lnTo>
                <a:lnTo>
                  <a:pt x="2074418" y="76962"/>
                </a:lnTo>
                <a:lnTo>
                  <a:pt x="2047494" y="36957"/>
                </a:lnTo>
                <a:lnTo>
                  <a:pt x="2007616" y="9906"/>
                </a:lnTo>
                <a:lnTo>
                  <a:pt x="1958594" y="0"/>
                </a:lnTo>
                <a:close/>
              </a:path>
            </a:pathLst>
          </a:custGeom>
          <a:solidFill>
            <a:srgbClr val="557583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470518" y="2521458"/>
            <a:ext cx="1819910" cy="176403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10820" indent="-198120">
              <a:lnSpc>
                <a:spcPct val="100000"/>
              </a:lnSpc>
              <a:spcBef>
                <a:spcPts val="365"/>
              </a:spcBef>
              <a:buClr>
                <a:srgbClr val="E21E25"/>
              </a:buClr>
              <a:buFont typeface="MS Gothic"/>
              <a:buChar char="◗"/>
              <a:tabLst>
                <a:tab pos="210820" algn="l"/>
              </a:tabLst>
            </a:pPr>
            <a:r>
              <a:rPr sz="1200" b="1" dirty="0">
                <a:solidFill>
                  <a:srgbClr val="829FAA"/>
                </a:solidFill>
                <a:latin typeface="Arial"/>
                <a:cs typeface="Arial"/>
              </a:rPr>
              <a:t>BESS</a:t>
            </a:r>
            <a:r>
              <a:rPr sz="1200" b="1" spc="-1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829FAA"/>
                </a:solidFill>
                <a:latin typeface="Arial MT"/>
                <a:cs typeface="Arial MT"/>
              </a:rPr>
              <a:t>is</a:t>
            </a:r>
            <a:r>
              <a:rPr sz="12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829FAA"/>
                </a:solidFill>
                <a:latin typeface="Arial MT"/>
                <a:cs typeface="Arial MT"/>
              </a:rPr>
              <a:t>dispatched</a:t>
            </a:r>
            <a:endParaRPr sz="1200">
              <a:latin typeface="Arial MT"/>
              <a:cs typeface="Arial MT"/>
            </a:endParaRPr>
          </a:p>
          <a:p>
            <a:pPr marL="210185" indent="-197485">
              <a:lnSpc>
                <a:spcPct val="100000"/>
              </a:lnSpc>
              <a:spcBef>
                <a:spcPts val="265"/>
              </a:spcBef>
              <a:buClr>
                <a:srgbClr val="E21E25"/>
              </a:buClr>
              <a:buFont typeface="Arial MT"/>
              <a:buChar char="•"/>
              <a:tabLst>
                <a:tab pos="210185" algn="l"/>
              </a:tabLst>
            </a:pPr>
            <a:r>
              <a:rPr sz="1200" i="1" spc="-75" dirty="0">
                <a:solidFill>
                  <a:srgbClr val="829FAA"/>
                </a:solidFill>
                <a:latin typeface="Arial"/>
                <a:cs typeface="Arial"/>
              </a:rPr>
              <a:t>To</a:t>
            </a:r>
            <a:r>
              <a:rPr sz="1200" i="1" spc="-6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reduce</a:t>
            </a:r>
            <a:r>
              <a:rPr sz="1200" i="1" spc="-8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peak</a:t>
            </a:r>
            <a:r>
              <a:rPr sz="1200" i="1" spc="-6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load</a:t>
            </a:r>
            <a:endParaRPr sz="1200">
              <a:latin typeface="Arial"/>
              <a:cs typeface="Arial"/>
            </a:endParaRPr>
          </a:p>
          <a:p>
            <a:pPr marL="210185" indent="-197485">
              <a:lnSpc>
                <a:spcPct val="100000"/>
              </a:lnSpc>
              <a:spcBef>
                <a:spcPts val="290"/>
              </a:spcBef>
              <a:buClr>
                <a:srgbClr val="E21E25"/>
              </a:buClr>
              <a:buFont typeface="Arial MT"/>
              <a:buChar char="•"/>
              <a:tabLst>
                <a:tab pos="210185" algn="l"/>
              </a:tabLst>
            </a:pPr>
            <a:r>
              <a:rPr sz="1200" i="1" spc="-75" dirty="0">
                <a:solidFill>
                  <a:srgbClr val="829FAA"/>
                </a:solidFill>
                <a:latin typeface="Arial"/>
                <a:cs typeface="Arial"/>
              </a:rPr>
              <a:t>To</a:t>
            </a:r>
            <a:r>
              <a:rPr sz="1200" i="1" spc="-6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provide</a:t>
            </a:r>
            <a:r>
              <a:rPr sz="1200" i="1" spc="-7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time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 shifting</a:t>
            </a:r>
            <a:endParaRPr sz="1200">
              <a:latin typeface="Arial"/>
              <a:cs typeface="Arial"/>
            </a:endParaRPr>
          </a:p>
          <a:p>
            <a:pPr marL="210820" marR="414655" indent="-198120">
              <a:lnSpc>
                <a:spcPts val="1700"/>
              </a:lnSpc>
              <a:spcBef>
                <a:spcPts val="55"/>
              </a:spcBef>
              <a:buClr>
                <a:srgbClr val="E21E25"/>
              </a:buClr>
              <a:buFont typeface="Arial MT"/>
              <a:buChar char="•"/>
              <a:tabLst>
                <a:tab pos="210820" algn="l"/>
              </a:tabLst>
            </a:pPr>
            <a:r>
              <a:rPr sz="1200" i="1" spc="-80" dirty="0">
                <a:solidFill>
                  <a:srgbClr val="829FAA"/>
                </a:solidFill>
                <a:latin typeface="Arial"/>
                <a:cs typeface="Arial"/>
              </a:rPr>
              <a:t>To</a:t>
            </a:r>
            <a:r>
              <a:rPr sz="1200" i="1" spc="-3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provide</a:t>
            </a:r>
            <a:r>
              <a:rPr sz="1200" i="1" spc="-6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25" dirty="0">
                <a:solidFill>
                  <a:srgbClr val="829FAA"/>
                </a:solidFill>
                <a:latin typeface="Arial"/>
                <a:cs typeface="Arial"/>
              </a:rPr>
              <a:t>electric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supply</a:t>
            </a:r>
            <a:r>
              <a:rPr sz="1200" i="1" spc="-6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capacity</a:t>
            </a:r>
            <a:endParaRPr sz="1200">
              <a:latin typeface="Arial"/>
              <a:cs typeface="Arial"/>
            </a:endParaRPr>
          </a:p>
          <a:p>
            <a:pPr marL="210185" indent="-197485">
              <a:lnSpc>
                <a:spcPct val="100000"/>
              </a:lnSpc>
              <a:spcBef>
                <a:spcPts val="145"/>
              </a:spcBef>
              <a:buClr>
                <a:srgbClr val="E21E25"/>
              </a:buClr>
              <a:buFont typeface="Arial MT"/>
              <a:buChar char="•"/>
              <a:tabLst>
                <a:tab pos="210185" algn="l"/>
              </a:tabLst>
            </a:pPr>
            <a:r>
              <a:rPr sz="1200" i="1" spc="-70" dirty="0">
                <a:solidFill>
                  <a:srgbClr val="829FAA"/>
                </a:solidFill>
                <a:latin typeface="Arial"/>
                <a:cs typeface="Arial"/>
              </a:rPr>
              <a:t>To</a:t>
            </a:r>
            <a:r>
              <a:rPr sz="1200" i="1" spc="-5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provide</a:t>
            </a:r>
            <a:r>
              <a:rPr sz="1200" i="1" spc="-5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power</a:t>
            </a:r>
            <a:r>
              <a:rPr sz="1200" i="1" spc="-6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quality</a:t>
            </a:r>
            <a:endParaRPr sz="1200">
              <a:latin typeface="Arial"/>
              <a:cs typeface="Arial"/>
            </a:endParaRPr>
          </a:p>
          <a:p>
            <a:pPr marL="210820" marR="387985">
              <a:lnSpc>
                <a:spcPts val="1800"/>
              </a:lnSpc>
              <a:spcBef>
                <a:spcPts val="5"/>
              </a:spcBef>
            </a:pPr>
            <a:r>
              <a:rPr sz="1200" i="1" dirty="0">
                <a:solidFill>
                  <a:srgbClr val="829FAA"/>
                </a:solidFill>
                <a:latin typeface="Arial"/>
                <a:cs typeface="Arial"/>
              </a:rPr>
              <a:t>or</a:t>
            </a: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demand</a:t>
            </a:r>
            <a:r>
              <a:rPr sz="1200" i="1" spc="-55" dirty="0">
                <a:solidFill>
                  <a:srgbClr val="829FAA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829FAA"/>
                </a:solidFill>
                <a:latin typeface="Arial"/>
                <a:cs typeface="Arial"/>
              </a:rPr>
              <a:t>charge </a:t>
            </a:r>
            <a:r>
              <a:rPr sz="1200" i="1" spc="-10" dirty="0">
                <a:solidFill>
                  <a:srgbClr val="829FAA"/>
                </a:solidFill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531097" y="1484121"/>
            <a:ext cx="1524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 marR="5080" indent="-25336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Energy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Management,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Peak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Capacity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709927" y="2538983"/>
            <a:ext cx="76200" cy="2731135"/>
            <a:chOff x="1709927" y="2538983"/>
            <a:chExt cx="76200" cy="2731135"/>
          </a:xfrm>
        </p:grpSpPr>
        <p:sp>
          <p:nvSpPr>
            <p:cNvPr id="43" name="object 43"/>
            <p:cNvSpPr/>
            <p:nvPr/>
          </p:nvSpPr>
          <p:spPr>
            <a:xfrm>
              <a:off x="1749551" y="2538983"/>
              <a:ext cx="0" cy="2691765"/>
            </a:xfrm>
            <a:custGeom>
              <a:avLst/>
              <a:gdLst/>
              <a:ahLst/>
              <a:cxnLst/>
              <a:rect l="l" t="t" r="r" b="b"/>
              <a:pathLst>
                <a:path h="2691765">
                  <a:moveTo>
                    <a:pt x="0" y="0"/>
                  </a:moveTo>
                  <a:lnTo>
                    <a:pt x="0" y="2691257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09927" y="5193791"/>
              <a:ext cx="76200" cy="76200"/>
            </a:xfrm>
            <a:prstGeom prst="rect">
              <a:avLst/>
            </a:prstGeom>
          </p:spPr>
        </p:pic>
      </p:grpSp>
      <p:grpSp>
        <p:nvGrpSpPr>
          <p:cNvPr id="45" name="object 45"/>
          <p:cNvGrpSpPr/>
          <p:nvPr/>
        </p:nvGrpSpPr>
        <p:grpSpPr>
          <a:xfrm>
            <a:off x="3886200" y="2538983"/>
            <a:ext cx="73660" cy="2731135"/>
            <a:chOff x="3886200" y="2538983"/>
            <a:chExt cx="73660" cy="2731135"/>
          </a:xfrm>
        </p:grpSpPr>
        <p:sp>
          <p:nvSpPr>
            <p:cNvPr id="46" name="object 46"/>
            <p:cNvSpPr/>
            <p:nvPr/>
          </p:nvSpPr>
          <p:spPr>
            <a:xfrm>
              <a:off x="3922776" y="2538983"/>
              <a:ext cx="0" cy="2691765"/>
            </a:xfrm>
            <a:custGeom>
              <a:avLst/>
              <a:gdLst/>
              <a:ahLst/>
              <a:cxnLst/>
              <a:rect l="l" t="t" r="r" b="b"/>
              <a:pathLst>
                <a:path h="2691765">
                  <a:moveTo>
                    <a:pt x="0" y="0"/>
                  </a:moveTo>
                  <a:lnTo>
                    <a:pt x="0" y="2691257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86200" y="5193791"/>
              <a:ext cx="73151" cy="76200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6056376" y="2538983"/>
            <a:ext cx="76200" cy="2731135"/>
            <a:chOff x="6056376" y="2538983"/>
            <a:chExt cx="76200" cy="2731135"/>
          </a:xfrm>
        </p:grpSpPr>
        <p:sp>
          <p:nvSpPr>
            <p:cNvPr id="49" name="object 49"/>
            <p:cNvSpPr/>
            <p:nvPr/>
          </p:nvSpPr>
          <p:spPr>
            <a:xfrm>
              <a:off x="6092952" y="2538983"/>
              <a:ext cx="0" cy="2691765"/>
            </a:xfrm>
            <a:custGeom>
              <a:avLst/>
              <a:gdLst/>
              <a:ahLst/>
              <a:cxnLst/>
              <a:rect l="l" t="t" r="r" b="b"/>
              <a:pathLst>
                <a:path h="2691765">
                  <a:moveTo>
                    <a:pt x="0" y="0"/>
                  </a:moveTo>
                  <a:lnTo>
                    <a:pt x="0" y="2691257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56376" y="5193791"/>
              <a:ext cx="76200" cy="76200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8229600" y="2538983"/>
            <a:ext cx="76200" cy="2731135"/>
            <a:chOff x="8229600" y="2538983"/>
            <a:chExt cx="76200" cy="2731135"/>
          </a:xfrm>
        </p:grpSpPr>
        <p:sp>
          <p:nvSpPr>
            <p:cNvPr id="52" name="object 52"/>
            <p:cNvSpPr/>
            <p:nvPr/>
          </p:nvSpPr>
          <p:spPr>
            <a:xfrm>
              <a:off x="8269223" y="2538983"/>
              <a:ext cx="0" cy="2691765"/>
            </a:xfrm>
            <a:custGeom>
              <a:avLst/>
              <a:gdLst/>
              <a:ahLst/>
              <a:cxnLst/>
              <a:rect l="l" t="t" r="r" b="b"/>
              <a:pathLst>
                <a:path h="2691765">
                  <a:moveTo>
                    <a:pt x="0" y="0"/>
                  </a:moveTo>
                  <a:lnTo>
                    <a:pt x="0" y="2691257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29600" y="5193791"/>
              <a:ext cx="76198" cy="76200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10402823" y="2538983"/>
            <a:ext cx="76200" cy="2731135"/>
            <a:chOff x="10402823" y="2538983"/>
            <a:chExt cx="76200" cy="2731135"/>
          </a:xfrm>
        </p:grpSpPr>
        <p:sp>
          <p:nvSpPr>
            <p:cNvPr id="55" name="object 55"/>
            <p:cNvSpPr/>
            <p:nvPr/>
          </p:nvSpPr>
          <p:spPr>
            <a:xfrm>
              <a:off x="10442447" y="2538983"/>
              <a:ext cx="0" cy="2691765"/>
            </a:xfrm>
            <a:custGeom>
              <a:avLst/>
              <a:gdLst/>
              <a:ahLst/>
              <a:cxnLst/>
              <a:rect l="l" t="t" r="r" b="b"/>
              <a:pathLst>
                <a:path h="2691765">
                  <a:moveTo>
                    <a:pt x="0" y="0"/>
                  </a:moveTo>
                  <a:lnTo>
                    <a:pt x="0" y="2691257"/>
                  </a:lnTo>
                </a:path>
              </a:pathLst>
            </a:custGeom>
            <a:ln w="12192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02823" y="5193791"/>
              <a:ext cx="76198" cy="76200"/>
            </a:xfrm>
            <a:prstGeom prst="rect">
              <a:avLst/>
            </a:prstGeom>
          </p:spPr>
        </p:pic>
      </p:grpSp>
      <p:sp>
        <p:nvSpPr>
          <p:cNvPr id="57" name="object 57"/>
          <p:cNvSpPr/>
          <p:nvPr/>
        </p:nvSpPr>
        <p:spPr>
          <a:xfrm>
            <a:off x="1776983" y="5657088"/>
            <a:ext cx="2087880" cy="307975"/>
          </a:xfrm>
          <a:custGeom>
            <a:avLst/>
            <a:gdLst/>
            <a:ahLst/>
            <a:cxnLst/>
            <a:rect l="l" t="t" r="r" b="b"/>
            <a:pathLst>
              <a:path w="2087879" h="307975">
                <a:moveTo>
                  <a:pt x="2087371" y="0"/>
                </a:moveTo>
                <a:lnTo>
                  <a:pt x="0" y="0"/>
                </a:lnTo>
                <a:lnTo>
                  <a:pt x="0" y="307721"/>
                </a:lnTo>
                <a:lnTo>
                  <a:pt x="2087371" y="307721"/>
                </a:lnTo>
                <a:lnTo>
                  <a:pt x="2087371" y="0"/>
                </a:lnTo>
                <a:close/>
              </a:path>
            </a:pathLst>
          </a:custGeom>
          <a:solidFill>
            <a:srgbClr val="5576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50208" y="5657088"/>
            <a:ext cx="2087880" cy="307975"/>
          </a:xfrm>
          <a:custGeom>
            <a:avLst/>
            <a:gdLst/>
            <a:ahLst/>
            <a:cxnLst/>
            <a:rect l="l" t="t" r="r" b="b"/>
            <a:pathLst>
              <a:path w="2087879" h="307975">
                <a:moveTo>
                  <a:pt x="2087372" y="0"/>
                </a:moveTo>
                <a:lnTo>
                  <a:pt x="0" y="0"/>
                </a:lnTo>
                <a:lnTo>
                  <a:pt x="0" y="307721"/>
                </a:lnTo>
                <a:lnTo>
                  <a:pt x="2087372" y="307721"/>
                </a:lnTo>
                <a:lnTo>
                  <a:pt x="2087372" y="0"/>
                </a:lnTo>
                <a:close/>
              </a:path>
            </a:pathLst>
          </a:custGeom>
          <a:solidFill>
            <a:srgbClr val="557583">
              <a:alpha val="7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126479" y="5657088"/>
            <a:ext cx="2082164" cy="307975"/>
          </a:xfrm>
          <a:custGeom>
            <a:avLst/>
            <a:gdLst/>
            <a:ahLst/>
            <a:cxnLst/>
            <a:rect l="l" t="t" r="r" b="b"/>
            <a:pathLst>
              <a:path w="2082165" h="307975">
                <a:moveTo>
                  <a:pt x="2081656" y="0"/>
                </a:moveTo>
                <a:lnTo>
                  <a:pt x="0" y="0"/>
                </a:lnTo>
                <a:lnTo>
                  <a:pt x="0" y="307721"/>
                </a:lnTo>
                <a:lnTo>
                  <a:pt x="2081656" y="307721"/>
                </a:lnTo>
                <a:lnTo>
                  <a:pt x="2081656" y="0"/>
                </a:lnTo>
                <a:close/>
              </a:path>
            </a:pathLst>
          </a:custGeom>
          <a:solidFill>
            <a:srgbClr val="5576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296656" y="5657088"/>
            <a:ext cx="2084705" cy="307975"/>
          </a:xfrm>
          <a:custGeom>
            <a:avLst/>
            <a:gdLst/>
            <a:ahLst/>
            <a:cxnLst/>
            <a:rect l="l" t="t" r="r" b="b"/>
            <a:pathLst>
              <a:path w="2084704" h="307975">
                <a:moveTo>
                  <a:pt x="2084324" y="0"/>
                </a:moveTo>
                <a:lnTo>
                  <a:pt x="0" y="0"/>
                </a:lnTo>
                <a:lnTo>
                  <a:pt x="0" y="307721"/>
                </a:lnTo>
                <a:lnTo>
                  <a:pt x="2084324" y="307721"/>
                </a:lnTo>
                <a:lnTo>
                  <a:pt x="2084324" y="0"/>
                </a:lnTo>
                <a:close/>
              </a:path>
            </a:pathLst>
          </a:custGeom>
          <a:solidFill>
            <a:srgbClr val="557683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1776983" y="5691936"/>
            <a:ext cx="208788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9245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Duration: </a:t>
            </a:r>
            <a:r>
              <a:rPr sz="1300" dirty="0">
                <a:solidFill>
                  <a:srgbClr val="FFFFFF"/>
                </a:solidFill>
                <a:latin typeface="Arial MT"/>
                <a:cs typeface="Arial MT"/>
              </a:rPr>
              <a:t>0.5h</a:t>
            </a:r>
            <a:r>
              <a:rPr sz="13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300" dirty="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sz="130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 MT"/>
                <a:cs typeface="Arial MT"/>
              </a:rPr>
              <a:t>1h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62" name="object 62"/>
          <p:cNvSpPr txBox="1"/>
          <p:nvPr/>
        </p:nvSpPr>
        <p:spPr>
          <a:xfrm>
            <a:off x="3950208" y="5657088"/>
            <a:ext cx="2087880" cy="30797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370"/>
              </a:spcBef>
            </a:pP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Duration: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 MT"/>
                <a:cs typeface="Arial MT"/>
              </a:rPr>
              <a:t>1h</a:t>
            </a:r>
            <a:r>
              <a:rPr sz="130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300" dirty="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sz="130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 MT"/>
                <a:cs typeface="Arial MT"/>
              </a:rPr>
              <a:t>2h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126479" y="5691936"/>
            <a:ext cx="2082164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Duration: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 MT"/>
                <a:cs typeface="Arial MT"/>
              </a:rPr>
              <a:t>2h</a:t>
            </a:r>
            <a:r>
              <a:rPr sz="130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300" dirty="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sz="130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 MT"/>
                <a:cs typeface="Arial MT"/>
              </a:rPr>
              <a:t>4h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296656" y="5679947"/>
            <a:ext cx="2084705" cy="30670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589915">
              <a:lnSpc>
                <a:spcPct val="100000"/>
              </a:lnSpc>
              <a:spcBef>
                <a:spcPts val="190"/>
              </a:spcBef>
            </a:pP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Duration:</a:t>
            </a:r>
            <a:r>
              <a:rPr sz="13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 MT"/>
                <a:cs typeface="Arial MT"/>
              </a:rPr>
              <a:t>~4</a:t>
            </a:r>
            <a:endParaRPr sz="1300">
              <a:latin typeface="Arial MT"/>
              <a:cs typeface="Arial MT"/>
            </a:endParaRP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C0BD8767-1938-7388-24E0-1D1CA49B7D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120397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object 13">
            <a:extLst>
              <a:ext uri="{FF2B5EF4-FFF2-40B4-BE49-F238E27FC236}">
                <a16:creationId xmlns:a16="http://schemas.microsoft.com/office/drawing/2014/main" id="{F0754CA1-D39C-3135-471D-3BC6587A6B08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944880"/>
            <a:ext cx="6355080" cy="5221605"/>
            <a:chOff x="478536" y="944880"/>
            <a:chExt cx="6355080" cy="5221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536" y="944880"/>
              <a:ext cx="1648100" cy="52212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9808" y="1255776"/>
              <a:ext cx="6080760" cy="222034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9808" y="3782568"/>
              <a:ext cx="6080760" cy="221856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49808" y="1255776"/>
              <a:ext cx="6080760" cy="4687570"/>
            </a:xfrm>
            <a:custGeom>
              <a:avLst/>
              <a:gdLst/>
              <a:ahLst/>
              <a:cxnLst/>
              <a:rect l="l" t="t" r="r" b="b"/>
              <a:pathLst>
                <a:path w="6080759" h="4687570">
                  <a:moveTo>
                    <a:pt x="0" y="360172"/>
                  </a:moveTo>
                  <a:lnTo>
                    <a:pt x="3289" y="311276"/>
                  </a:lnTo>
                  <a:lnTo>
                    <a:pt x="12865" y="264413"/>
                  </a:lnTo>
                  <a:lnTo>
                    <a:pt x="28308" y="219963"/>
                  </a:lnTo>
                  <a:lnTo>
                    <a:pt x="49187" y="178435"/>
                  </a:lnTo>
                  <a:lnTo>
                    <a:pt x="75069" y="140081"/>
                  </a:lnTo>
                  <a:lnTo>
                    <a:pt x="105536" y="105537"/>
                  </a:lnTo>
                  <a:lnTo>
                    <a:pt x="140131" y="75057"/>
                  </a:lnTo>
                  <a:lnTo>
                    <a:pt x="178460" y="49149"/>
                  </a:lnTo>
                  <a:lnTo>
                    <a:pt x="220065" y="28321"/>
                  </a:lnTo>
                  <a:lnTo>
                    <a:pt x="264528" y="12826"/>
                  </a:lnTo>
                  <a:lnTo>
                    <a:pt x="311429" y="3301"/>
                  </a:lnTo>
                  <a:lnTo>
                    <a:pt x="360324" y="0"/>
                  </a:lnTo>
                  <a:lnTo>
                    <a:pt x="5720080" y="0"/>
                  </a:lnTo>
                  <a:lnTo>
                    <a:pt x="5768974" y="3301"/>
                  </a:lnTo>
                  <a:lnTo>
                    <a:pt x="5815838" y="12826"/>
                  </a:lnTo>
                  <a:lnTo>
                    <a:pt x="5860288" y="28321"/>
                  </a:lnTo>
                  <a:lnTo>
                    <a:pt x="5901944" y="49149"/>
                  </a:lnTo>
                  <a:lnTo>
                    <a:pt x="5940297" y="75057"/>
                  </a:lnTo>
                  <a:lnTo>
                    <a:pt x="5974842" y="105537"/>
                  </a:lnTo>
                  <a:lnTo>
                    <a:pt x="6005321" y="140081"/>
                  </a:lnTo>
                  <a:lnTo>
                    <a:pt x="6031230" y="178435"/>
                  </a:lnTo>
                  <a:lnTo>
                    <a:pt x="6052058" y="219963"/>
                  </a:lnTo>
                  <a:lnTo>
                    <a:pt x="6067551" y="264413"/>
                  </a:lnTo>
                  <a:lnTo>
                    <a:pt x="6077076" y="311276"/>
                  </a:lnTo>
                  <a:lnTo>
                    <a:pt x="6080378" y="360172"/>
                  </a:lnTo>
                  <a:lnTo>
                    <a:pt x="6080378" y="1800606"/>
                  </a:lnTo>
                  <a:lnTo>
                    <a:pt x="6077076" y="1849501"/>
                  </a:lnTo>
                  <a:lnTo>
                    <a:pt x="6067551" y="1896364"/>
                  </a:lnTo>
                  <a:lnTo>
                    <a:pt x="6052058" y="1940814"/>
                  </a:lnTo>
                  <a:lnTo>
                    <a:pt x="6031230" y="1982470"/>
                  </a:lnTo>
                  <a:lnTo>
                    <a:pt x="6005321" y="2020697"/>
                  </a:lnTo>
                  <a:lnTo>
                    <a:pt x="5974842" y="2055240"/>
                  </a:lnTo>
                  <a:lnTo>
                    <a:pt x="5940297" y="2085721"/>
                  </a:lnTo>
                  <a:lnTo>
                    <a:pt x="5901944" y="2111629"/>
                  </a:lnTo>
                  <a:lnTo>
                    <a:pt x="5860288" y="2132457"/>
                  </a:lnTo>
                  <a:lnTo>
                    <a:pt x="5815838" y="2147951"/>
                  </a:lnTo>
                  <a:lnTo>
                    <a:pt x="5768974" y="2157476"/>
                  </a:lnTo>
                  <a:lnTo>
                    <a:pt x="5720080" y="2160778"/>
                  </a:lnTo>
                  <a:lnTo>
                    <a:pt x="360324" y="2160778"/>
                  </a:lnTo>
                  <a:lnTo>
                    <a:pt x="311429" y="2157476"/>
                  </a:lnTo>
                  <a:lnTo>
                    <a:pt x="264528" y="2147951"/>
                  </a:lnTo>
                  <a:lnTo>
                    <a:pt x="220065" y="2132457"/>
                  </a:lnTo>
                  <a:lnTo>
                    <a:pt x="178460" y="2111629"/>
                  </a:lnTo>
                  <a:lnTo>
                    <a:pt x="140131" y="2085721"/>
                  </a:lnTo>
                  <a:lnTo>
                    <a:pt x="105536" y="2055240"/>
                  </a:lnTo>
                  <a:lnTo>
                    <a:pt x="75069" y="2020697"/>
                  </a:lnTo>
                  <a:lnTo>
                    <a:pt x="49187" y="1982470"/>
                  </a:lnTo>
                  <a:lnTo>
                    <a:pt x="28308" y="1940814"/>
                  </a:lnTo>
                  <a:lnTo>
                    <a:pt x="12865" y="1896364"/>
                  </a:lnTo>
                  <a:lnTo>
                    <a:pt x="3289" y="1849501"/>
                  </a:lnTo>
                  <a:lnTo>
                    <a:pt x="0" y="1800606"/>
                  </a:lnTo>
                  <a:lnTo>
                    <a:pt x="0" y="360172"/>
                  </a:lnTo>
                  <a:close/>
                </a:path>
                <a:path w="6080759" h="4687570">
                  <a:moveTo>
                    <a:pt x="0" y="2886964"/>
                  </a:moveTo>
                  <a:lnTo>
                    <a:pt x="3289" y="2838069"/>
                  </a:lnTo>
                  <a:lnTo>
                    <a:pt x="12865" y="2791206"/>
                  </a:lnTo>
                  <a:lnTo>
                    <a:pt x="28308" y="2746756"/>
                  </a:lnTo>
                  <a:lnTo>
                    <a:pt x="49187" y="2705227"/>
                  </a:lnTo>
                  <a:lnTo>
                    <a:pt x="75069" y="2666873"/>
                  </a:lnTo>
                  <a:lnTo>
                    <a:pt x="105536" y="2632329"/>
                  </a:lnTo>
                  <a:lnTo>
                    <a:pt x="140131" y="2601849"/>
                  </a:lnTo>
                  <a:lnTo>
                    <a:pt x="178460" y="2575941"/>
                  </a:lnTo>
                  <a:lnTo>
                    <a:pt x="220065" y="2555113"/>
                  </a:lnTo>
                  <a:lnTo>
                    <a:pt x="264528" y="2539619"/>
                  </a:lnTo>
                  <a:lnTo>
                    <a:pt x="311429" y="2530094"/>
                  </a:lnTo>
                  <a:lnTo>
                    <a:pt x="360324" y="2526792"/>
                  </a:lnTo>
                  <a:lnTo>
                    <a:pt x="5720080" y="2526792"/>
                  </a:lnTo>
                  <a:lnTo>
                    <a:pt x="5768974" y="2530094"/>
                  </a:lnTo>
                  <a:lnTo>
                    <a:pt x="5815838" y="2539619"/>
                  </a:lnTo>
                  <a:lnTo>
                    <a:pt x="5860288" y="2555113"/>
                  </a:lnTo>
                  <a:lnTo>
                    <a:pt x="5901944" y="2575941"/>
                  </a:lnTo>
                  <a:lnTo>
                    <a:pt x="5940297" y="2601849"/>
                  </a:lnTo>
                  <a:lnTo>
                    <a:pt x="5974842" y="2632329"/>
                  </a:lnTo>
                  <a:lnTo>
                    <a:pt x="6005321" y="2666873"/>
                  </a:lnTo>
                  <a:lnTo>
                    <a:pt x="6031230" y="2705227"/>
                  </a:lnTo>
                  <a:lnTo>
                    <a:pt x="6052058" y="2746756"/>
                  </a:lnTo>
                  <a:lnTo>
                    <a:pt x="6067551" y="2791206"/>
                  </a:lnTo>
                  <a:lnTo>
                    <a:pt x="6077076" y="2838069"/>
                  </a:lnTo>
                  <a:lnTo>
                    <a:pt x="6080378" y="2886964"/>
                  </a:lnTo>
                  <a:lnTo>
                    <a:pt x="6080378" y="4327398"/>
                  </a:lnTo>
                  <a:lnTo>
                    <a:pt x="6077076" y="4376305"/>
                  </a:lnTo>
                  <a:lnTo>
                    <a:pt x="6067551" y="4423181"/>
                  </a:lnTo>
                  <a:lnTo>
                    <a:pt x="6052058" y="4467618"/>
                  </a:lnTo>
                  <a:lnTo>
                    <a:pt x="6031230" y="4509198"/>
                  </a:lnTo>
                  <a:lnTo>
                    <a:pt x="6005321" y="4547501"/>
                  </a:lnTo>
                  <a:lnTo>
                    <a:pt x="5974842" y="4582083"/>
                  </a:lnTo>
                  <a:lnTo>
                    <a:pt x="5940297" y="4612538"/>
                  </a:lnTo>
                  <a:lnTo>
                    <a:pt x="5901944" y="4638395"/>
                  </a:lnTo>
                  <a:lnTo>
                    <a:pt x="5860288" y="4659274"/>
                  </a:lnTo>
                  <a:lnTo>
                    <a:pt x="5815838" y="4674704"/>
                  </a:lnTo>
                  <a:lnTo>
                    <a:pt x="5768974" y="4684280"/>
                  </a:lnTo>
                  <a:lnTo>
                    <a:pt x="5720080" y="4687570"/>
                  </a:lnTo>
                  <a:lnTo>
                    <a:pt x="360324" y="4687570"/>
                  </a:lnTo>
                  <a:lnTo>
                    <a:pt x="311429" y="4684280"/>
                  </a:lnTo>
                  <a:lnTo>
                    <a:pt x="264528" y="4674704"/>
                  </a:lnTo>
                  <a:lnTo>
                    <a:pt x="220065" y="4659274"/>
                  </a:lnTo>
                  <a:lnTo>
                    <a:pt x="178460" y="4638395"/>
                  </a:lnTo>
                  <a:lnTo>
                    <a:pt x="140131" y="4612538"/>
                  </a:lnTo>
                  <a:lnTo>
                    <a:pt x="105536" y="4582083"/>
                  </a:lnTo>
                  <a:lnTo>
                    <a:pt x="75069" y="4547501"/>
                  </a:lnTo>
                  <a:lnTo>
                    <a:pt x="49187" y="4509198"/>
                  </a:lnTo>
                  <a:lnTo>
                    <a:pt x="28308" y="4467618"/>
                  </a:lnTo>
                  <a:lnTo>
                    <a:pt x="12865" y="4423181"/>
                  </a:lnTo>
                  <a:lnTo>
                    <a:pt x="3289" y="4376305"/>
                  </a:lnTo>
                  <a:lnTo>
                    <a:pt x="0" y="4327398"/>
                  </a:lnTo>
                  <a:lnTo>
                    <a:pt x="0" y="2886964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8679" y="4102608"/>
              <a:ext cx="5873496" cy="16764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>
              <a:lnSpc>
                <a:spcPct val="100000"/>
              </a:lnSpc>
              <a:spcBef>
                <a:spcPts val="100"/>
              </a:spcBef>
            </a:pPr>
            <a:r>
              <a:rPr dirty="0"/>
              <a:t>BESS</a:t>
            </a:r>
            <a:r>
              <a:rPr spc="-120" dirty="0"/>
              <a:t> </a:t>
            </a:r>
            <a:r>
              <a:rPr spc="-70" dirty="0"/>
              <a:t>INTEGRATED</a:t>
            </a:r>
            <a:r>
              <a:rPr spc="-190" dirty="0"/>
              <a:t> </a:t>
            </a:r>
            <a:r>
              <a:rPr dirty="0"/>
              <a:t>WITH</a:t>
            </a:r>
            <a:r>
              <a:rPr spc="-145" dirty="0"/>
              <a:t> </a:t>
            </a:r>
            <a:r>
              <a:rPr dirty="0"/>
              <a:t>GRID</a:t>
            </a:r>
            <a:r>
              <a:rPr spc="-120" dirty="0"/>
              <a:t> </a:t>
            </a:r>
            <a:r>
              <a:rPr spc="-10" dirty="0"/>
              <a:t>SERVICES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725918" y="1282445"/>
            <a:ext cx="112839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Standard</a:t>
            </a:r>
            <a:r>
              <a:rPr sz="1000" b="1" spc="-10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557583"/>
                </a:solidFill>
                <a:latin typeface="Arial"/>
                <a:cs typeface="Arial"/>
              </a:rPr>
              <a:t>Situation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25918" y="1435811"/>
            <a:ext cx="3601720" cy="13220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7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High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demand</a:t>
            </a:r>
            <a:r>
              <a:rPr sz="1000" spc="-9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or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supply.</a:t>
            </a:r>
            <a:endParaRPr sz="1000">
              <a:latin typeface="Arial MT"/>
              <a:cs typeface="Arial MT"/>
            </a:endParaRPr>
          </a:p>
          <a:p>
            <a:pPr marL="268605" marR="5080" indent="-256540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Costly</a:t>
            </a:r>
            <a:r>
              <a:rPr sz="1000" spc="-1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TSO</a:t>
            </a:r>
            <a:r>
              <a:rPr sz="1000" spc="-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or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DSO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assets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installationto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treat</a:t>
            </a:r>
            <a:r>
              <a:rPr sz="1000" spc="-1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occasionallypeak demand.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Distribution</a:t>
            </a:r>
            <a:r>
              <a:rPr sz="1000" spc="-1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circuit</a:t>
            </a:r>
            <a:r>
              <a:rPr sz="1000" spc="-9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experiencing</a:t>
            </a:r>
            <a:r>
              <a:rPr sz="1000" spc="-1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load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growth.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Grid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outages.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Voltage</a:t>
            </a:r>
            <a:r>
              <a:rPr sz="10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unbalance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events.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25918" y="2806954"/>
            <a:ext cx="113982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BESS</a:t>
            </a:r>
            <a:r>
              <a:rPr sz="10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557583"/>
                </a:solidFill>
                <a:latin typeface="Arial"/>
                <a:cs typeface="Arial"/>
              </a:rPr>
              <a:t>Applications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25918" y="2960954"/>
            <a:ext cx="2129155" cy="9404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69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Frequency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regulations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Voltage</a:t>
            </a:r>
            <a:r>
              <a:rPr sz="1000" spc="-9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control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quality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Black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start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Spinning</a:t>
            </a:r>
            <a:r>
              <a:rPr sz="1000" spc="-10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reserve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25918" y="3950589"/>
            <a:ext cx="109728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BESS</a:t>
            </a:r>
            <a:r>
              <a:rPr sz="10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557583"/>
                </a:solidFill>
                <a:latin typeface="Arial"/>
                <a:cs typeface="Arial"/>
              </a:rPr>
              <a:t>Advantages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25918" y="4179189"/>
            <a:ext cx="3762375" cy="20091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208279" indent="-256540">
              <a:lnSpc>
                <a:spcPct val="100000"/>
              </a:lnSpc>
              <a:spcBef>
                <a:spcPts val="1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50" dirty="0">
                <a:solidFill>
                  <a:srgbClr val="557583"/>
                </a:solidFill>
                <a:latin typeface="Arial MT"/>
                <a:cs typeface="Arial MT"/>
              </a:rPr>
              <a:t>Reduce</a:t>
            </a:r>
            <a:r>
              <a:rPr sz="1000" spc="-4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1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cost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for</a:t>
            </a:r>
            <a:r>
              <a:rPr sz="1000" spc="-9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backup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fossil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fuel-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based</a:t>
            </a:r>
            <a:r>
              <a:rPr sz="1000" spc="-10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generation</a:t>
            </a:r>
            <a:r>
              <a:rPr sz="1000" spc="-10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ancillary services.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Fast</a:t>
            </a:r>
            <a:r>
              <a:rPr sz="1000" spc="-2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response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under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load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variations.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Providing</a:t>
            </a:r>
            <a:r>
              <a:rPr sz="1000" spc="-6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black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start</a:t>
            </a:r>
            <a:r>
              <a:rPr sz="10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services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for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conventional</a:t>
            </a:r>
            <a:r>
              <a:rPr sz="1000" spc="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generating</a:t>
            </a:r>
            <a:r>
              <a:rPr sz="1000" spc="-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plant.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Save</a:t>
            </a:r>
            <a:r>
              <a:rPr sz="1000" spc="-10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operational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costs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in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powering the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grid.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Reduce</a:t>
            </a:r>
            <a:r>
              <a:rPr sz="1000" spc="-5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cost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to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provide</a:t>
            </a:r>
            <a:r>
              <a:rPr sz="10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frequency</a:t>
            </a:r>
            <a:r>
              <a:rPr sz="1000" spc="-9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regulation</a:t>
            </a:r>
            <a:r>
              <a:rPr sz="1000" spc="-9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spinning</a:t>
            </a:r>
            <a:endParaRPr sz="1000">
              <a:latin typeface="Arial MT"/>
              <a:cs typeface="Arial MT"/>
            </a:endParaRPr>
          </a:p>
          <a:p>
            <a:pPr marL="268605">
              <a:lnSpc>
                <a:spcPct val="100000"/>
              </a:lnSpc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reserve</a:t>
            </a:r>
            <a:r>
              <a:rPr sz="1000" spc="-9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services.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Balance</a:t>
            </a:r>
            <a:r>
              <a:rPr sz="1000" spc="-9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between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supply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demand.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Protection</a:t>
            </a:r>
            <a:r>
              <a:rPr sz="1000" spc="-9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against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voltage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fluctuations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defects</a:t>
            </a:r>
            <a:r>
              <a:rPr sz="1000" spc="-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on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facility</a:t>
            </a:r>
            <a:endParaRPr sz="1000">
              <a:latin typeface="Arial MT"/>
              <a:cs typeface="Arial MT"/>
            </a:endParaRPr>
          </a:p>
          <a:p>
            <a:pPr marL="268605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components.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527035" y="1257300"/>
            <a:ext cx="0" cy="4556760"/>
          </a:xfrm>
          <a:custGeom>
            <a:avLst/>
            <a:gdLst/>
            <a:ahLst/>
            <a:cxnLst/>
            <a:rect l="l" t="t" r="r" b="b"/>
            <a:pathLst>
              <a:path h="4556760">
                <a:moveTo>
                  <a:pt x="0" y="0"/>
                </a:moveTo>
                <a:lnTo>
                  <a:pt x="0" y="455676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535430" y="4052061"/>
            <a:ext cx="1510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557583"/>
                </a:solidFill>
                <a:latin typeface="Arial"/>
                <a:cs typeface="Arial"/>
              </a:rPr>
              <a:t>Without</a:t>
            </a:r>
            <a:r>
              <a:rPr sz="1200" b="1" spc="-5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557583"/>
                </a:solidFill>
                <a:latin typeface="Arial MT"/>
                <a:cs typeface="Arial MT"/>
              </a:rPr>
              <a:t>power</a:t>
            </a:r>
            <a:r>
              <a:rPr sz="1200" spc="-7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557583"/>
                </a:solidFill>
                <a:latin typeface="Arial MT"/>
                <a:cs typeface="Arial MT"/>
              </a:rPr>
              <a:t>quality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15941" y="4052061"/>
            <a:ext cx="12750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557583"/>
                </a:solidFill>
                <a:latin typeface="Arial"/>
                <a:cs typeface="Arial"/>
              </a:rPr>
              <a:t>With</a:t>
            </a:r>
            <a:r>
              <a:rPr sz="1200" b="1" spc="-7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57583"/>
                </a:solidFill>
                <a:latin typeface="Arial MT"/>
                <a:cs typeface="Arial MT"/>
              </a:rPr>
              <a:t>power</a:t>
            </a:r>
            <a:r>
              <a:rPr sz="1200" spc="-6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557583"/>
                </a:solidFill>
                <a:latin typeface="Arial MT"/>
                <a:cs typeface="Arial MT"/>
              </a:rPr>
              <a:t>quality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21208" y="1414272"/>
            <a:ext cx="6696709" cy="2063750"/>
            <a:chOff x="521208" y="1414272"/>
            <a:chExt cx="6696709" cy="2063750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208" y="1414272"/>
              <a:ext cx="6696456" cy="206349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03192" y="3005327"/>
              <a:ext cx="188975" cy="1920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07863" y="1700784"/>
              <a:ext cx="188975" cy="18897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390643" y="1796796"/>
              <a:ext cx="2103120" cy="1322705"/>
            </a:xfrm>
            <a:custGeom>
              <a:avLst/>
              <a:gdLst/>
              <a:ahLst/>
              <a:cxnLst/>
              <a:rect l="l" t="t" r="r" b="b"/>
              <a:pathLst>
                <a:path w="2103120" h="1322705">
                  <a:moveTo>
                    <a:pt x="804671" y="0"/>
                  </a:moveTo>
                  <a:lnTo>
                    <a:pt x="2102992" y="0"/>
                  </a:lnTo>
                </a:path>
                <a:path w="2103120" h="1322705">
                  <a:moveTo>
                    <a:pt x="0" y="1307591"/>
                  </a:moveTo>
                  <a:lnTo>
                    <a:pt x="2102611" y="1322704"/>
                  </a:lnTo>
                </a:path>
              </a:pathLst>
            </a:custGeom>
            <a:ln w="9144">
              <a:solidFill>
                <a:srgbClr val="5474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272532" y="2848736"/>
            <a:ext cx="12255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Frequency</a:t>
            </a:r>
            <a:r>
              <a:rPr sz="1050" spc="-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Deviation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283200" y="1559433"/>
            <a:ext cx="105029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557583"/>
                </a:solidFill>
                <a:latin typeface="Arial MT"/>
                <a:cs typeface="Arial MT"/>
              </a:rPr>
              <a:t>Frequency</a:t>
            </a:r>
            <a:r>
              <a:rPr sz="900" spc="1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557583"/>
                </a:solidFill>
                <a:latin typeface="Arial MT"/>
                <a:cs typeface="Arial MT"/>
              </a:rPr>
              <a:t>Deviation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71517" y="1867916"/>
            <a:ext cx="49403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557583"/>
                </a:solidFill>
                <a:latin typeface="Arial"/>
                <a:cs typeface="Arial"/>
              </a:rPr>
              <a:t>Charge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37410" y="1867916"/>
            <a:ext cx="49403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557583"/>
                </a:solidFill>
                <a:latin typeface="Arial"/>
                <a:cs typeface="Arial"/>
              </a:rPr>
              <a:t>Charge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168523" y="2846959"/>
            <a:ext cx="741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557583"/>
                </a:solidFill>
                <a:latin typeface="Arial"/>
                <a:cs typeface="Arial"/>
              </a:rPr>
              <a:t>Discharge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15644" y="1426844"/>
            <a:ext cx="175133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557583"/>
                </a:solidFill>
                <a:latin typeface="Arial"/>
                <a:cs typeface="Arial"/>
              </a:rPr>
              <a:t>Frequency Regulation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60181" y="2002071"/>
            <a:ext cx="309245" cy="962660"/>
          </a:xfrm>
          <a:prstGeom prst="rect">
            <a:avLst/>
          </a:prstGeom>
        </p:spPr>
        <p:txBody>
          <a:bodyPr vert="vert270" wrap="square" lIns="0" tIns="16510" rIns="0" bIns="0" rtlCol="0">
            <a:spAutoFit/>
          </a:bodyPr>
          <a:lstStyle/>
          <a:p>
            <a:pPr marL="12700" marR="5080" indent="161290">
              <a:lnSpc>
                <a:spcPts val="1100"/>
              </a:lnSpc>
              <a:spcBef>
                <a:spcPts val="130"/>
              </a:spcBef>
            </a:pPr>
            <a:r>
              <a:rPr sz="1000" spc="-35" dirty="0">
                <a:solidFill>
                  <a:srgbClr val="557583"/>
                </a:solidFill>
                <a:latin typeface="Arial MT"/>
                <a:cs typeface="Arial MT"/>
              </a:rPr>
              <a:t>Non-</a:t>
            </a: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critical </a:t>
            </a:r>
            <a:r>
              <a:rPr sz="1000" spc="-10" dirty="0">
                <a:solidFill>
                  <a:srgbClr val="5B7985"/>
                </a:solidFill>
                <a:latin typeface="Arial MT"/>
                <a:cs typeface="Arial MT"/>
              </a:rPr>
              <a:t>Frequency</a:t>
            </a:r>
            <a:r>
              <a:rPr sz="1000" spc="-25" dirty="0">
                <a:solidFill>
                  <a:srgbClr val="5B7985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5B7985"/>
                </a:solidFill>
                <a:latin typeface="Arial MT"/>
                <a:cs typeface="Arial MT"/>
              </a:rPr>
              <a:t>range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225296" y="1792223"/>
            <a:ext cx="5273040" cy="1511935"/>
            <a:chOff x="1225296" y="1792223"/>
            <a:chExt cx="5273040" cy="1511935"/>
          </a:xfrm>
        </p:grpSpPr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62143" y="2801111"/>
              <a:ext cx="76200" cy="2987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79008" y="1798319"/>
              <a:ext cx="76200" cy="29870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229868" y="1796795"/>
              <a:ext cx="5264150" cy="1503045"/>
            </a:xfrm>
            <a:custGeom>
              <a:avLst/>
              <a:gdLst/>
              <a:ahLst/>
              <a:cxnLst/>
              <a:rect l="l" t="t" r="r" b="b"/>
              <a:pathLst>
                <a:path w="5264150" h="1503045">
                  <a:moveTo>
                    <a:pt x="0" y="1466214"/>
                  </a:moveTo>
                  <a:lnTo>
                    <a:pt x="5263769" y="1502537"/>
                  </a:lnTo>
                </a:path>
                <a:path w="5264150" h="1503045">
                  <a:moveTo>
                    <a:pt x="0" y="1466214"/>
                  </a:moveTo>
                  <a:lnTo>
                    <a:pt x="10109" y="0"/>
                  </a:lnTo>
                </a:path>
              </a:pathLst>
            </a:custGeom>
            <a:ln w="9144">
              <a:solidFill>
                <a:srgbClr val="AB15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524250" y="2318080"/>
            <a:ext cx="115697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Nominal</a:t>
            </a:r>
            <a:r>
              <a:rPr sz="1050" spc="-2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557583"/>
                </a:solidFill>
                <a:latin typeface="Arial MT"/>
                <a:cs typeface="Arial MT"/>
              </a:rPr>
              <a:t>Frequency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35" name="object 35"/>
          <p:cNvSpPr txBox="1"/>
          <p:nvPr/>
        </p:nvSpPr>
        <p:spPr>
          <a:xfrm>
            <a:off x="1183030" y="5573369"/>
            <a:ext cx="15811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dirty="0">
                <a:solidFill>
                  <a:srgbClr val="E21E25"/>
                </a:solidFill>
                <a:latin typeface="Trebuchet MS"/>
                <a:cs typeface="Trebuchet MS"/>
              </a:rPr>
              <a:t>Mains</a:t>
            </a:r>
            <a:r>
              <a:rPr sz="900" b="1" spc="-85" dirty="0">
                <a:solidFill>
                  <a:srgbClr val="E21E25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E21E25"/>
                </a:solidFill>
                <a:latin typeface="Trebuchet MS"/>
                <a:cs typeface="Trebuchet MS"/>
              </a:rPr>
              <a:t>voltage</a:t>
            </a:r>
            <a:r>
              <a:rPr sz="900" b="1" spc="50" dirty="0">
                <a:solidFill>
                  <a:srgbClr val="E21E25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latin typeface="Tahoma"/>
                <a:cs typeface="Tahoma"/>
              </a:rPr>
              <a:t>/</a:t>
            </a:r>
            <a:r>
              <a:rPr sz="900" spc="95" dirty="0"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A9C966"/>
                </a:solidFill>
                <a:latin typeface="Trebuchet MS"/>
                <a:cs typeface="Trebuchet MS"/>
              </a:rPr>
              <a:t>Mains</a:t>
            </a:r>
            <a:r>
              <a:rPr sz="900" b="1" spc="-85" dirty="0">
                <a:solidFill>
                  <a:srgbClr val="A9C966"/>
                </a:solidFill>
                <a:latin typeface="Trebuchet MS"/>
                <a:cs typeface="Trebuchet MS"/>
              </a:rPr>
              <a:t> </a:t>
            </a:r>
            <a:r>
              <a:rPr sz="900" b="1" spc="-10" dirty="0">
                <a:solidFill>
                  <a:srgbClr val="A9C966"/>
                </a:solidFill>
                <a:latin typeface="Trebuchet MS"/>
                <a:cs typeface="Trebuchet MS"/>
              </a:rPr>
              <a:t>current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13CE184-7428-0814-4401-2263326E96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126" y="98172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object 13">
            <a:extLst>
              <a:ext uri="{FF2B5EF4-FFF2-40B4-BE49-F238E27FC236}">
                <a16:creationId xmlns:a16="http://schemas.microsoft.com/office/drawing/2014/main" id="{00050201-A0CC-CD6A-F0F3-65BB40156685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944880"/>
            <a:ext cx="1648460" cy="5221605"/>
            <a:chOff x="478536" y="944880"/>
            <a:chExt cx="1648460" cy="5221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536" y="944880"/>
              <a:ext cx="1648100" cy="52212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3648" y="3800856"/>
              <a:ext cx="923543" cy="594232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53995" y="3800855"/>
            <a:ext cx="937260" cy="59423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993647" y="3800855"/>
            <a:ext cx="923925" cy="560705"/>
          </a:xfrm>
          <a:custGeom>
            <a:avLst/>
            <a:gdLst/>
            <a:ahLst/>
            <a:cxnLst/>
            <a:rect l="l" t="t" r="r" b="b"/>
            <a:pathLst>
              <a:path w="923925" h="560704">
                <a:moveTo>
                  <a:pt x="0" y="93345"/>
                </a:moveTo>
                <a:lnTo>
                  <a:pt x="7353" y="57023"/>
                </a:lnTo>
                <a:lnTo>
                  <a:pt x="27419" y="27305"/>
                </a:lnTo>
                <a:lnTo>
                  <a:pt x="57175" y="7366"/>
                </a:lnTo>
                <a:lnTo>
                  <a:pt x="93624" y="0"/>
                </a:lnTo>
                <a:lnTo>
                  <a:pt x="829945" y="0"/>
                </a:lnTo>
                <a:lnTo>
                  <a:pt x="866394" y="7366"/>
                </a:lnTo>
                <a:lnTo>
                  <a:pt x="896112" y="27305"/>
                </a:lnTo>
                <a:lnTo>
                  <a:pt x="916178" y="57023"/>
                </a:lnTo>
                <a:lnTo>
                  <a:pt x="923544" y="93345"/>
                </a:lnTo>
                <a:lnTo>
                  <a:pt x="923544" y="466979"/>
                </a:lnTo>
                <a:lnTo>
                  <a:pt x="916178" y="503301"/>
                </a:lnTo>
                <a:lnTo>
                  <a:pt x="896112" y="533019"/>
                </a:lnTo>
                <a:lnTo>
                  <a:pt x="866394" y="552958"/>
                </a:lnTo>
                <a:lnTo>
                  <a:pt x="829945" y="560324"/>
                </a:lnTo>
                <a:lnTo>
                  <a:pt x="93624" y="560324"/>
                </a:lnTo>
                <a:lnTo>
                  <a:pt x="57175" y="552958"/>
                </a:lnTo>
                <a:lnTo>
                  <a:pt x="27419" y="533019"/>
                </a:lnTo>
                <a:lnTo>
                  <a:pt x="7353" y="503301"/>
                </a:lnTo>
                <a:lnTo>
                  <a:pt x="0" y="466979"/>
                </a:lnTo>
                <a:lnTo>
                  <a:pt x="0" y="93345"/>
                </a:lnTo>
                <a:close/>
              </a:path>
            </a:pathLst>
          </a:custGeom>
          <a:ln w="6096">
            <a:solidFill>
              <a:srgbClr val="829F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0372" y="3800855"/>
            <a:ext cx="1083690" cy="594232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2255520" y="3800855"/>
            <a:ext cx="935990" cy="560705"/>
          </a:xfrm>
          <a:custGeom>
            <a:avLst/>
            <a:gdLst/>
            <a:ahLst/>
            <a:cxnLst/>
            <a:rect l="l" t="t" r="r" b="b"/>
            <a:pathLst>
              <a:path w="935989" h="560704">
                <a:moveTo>
                  <a:pt x="0" y="93345"/>
                </a:moveTo>
                <a:lnTo>
                  <a:pt x="7366" y="57023"/>
                </a:lnTo>
                <a:lnTo>
                  <a:pt x="27431" y="27305"/>
                </a:lnTo>
                <a:lnTo>
                  <a:pt x="57023" y="7366"/>
                </a:lnTo>
                <a:lnTo>
                  <a:pt x="93472" y="0"/>
                </a:lnTo>
                <a:lnTo>
                  <a:pt x="842010" y="0"/>
                </a:lnTo>
                <a:lnTo>
                  <a:pt x="878459" y="7366"/>
                </a:lnTo>
                <a:lnTo>
                  <a:pt x="908050" y="27305"/>
                </a:lnTo>
                <a:lnTo>
                  <a:pt x="928116" y="57023"/>
                </a:lnTo>
                <a:lnTo>
                  <a:pt x="935482" y="93345"/>
                </a:lnTo>
                <a:lnTo>
                  <a:pt x="935482" y="466979"/>
                </a:lnTo>
                <a:lnTo>
                  <a:pt x="928116" y="503301"/>
                </a:lnTo>
                <a:lnTo>
                  <a:pt x="908050" y="533019"/>
                </a:lnTo>
                <a:lnTo>
                  <a:pt x="878459" y="552958"/>
                </a:lnTo>
                <a:lnTo>
                  <a:pt x="842010" y="560324"/>
                </a:lnTo>
                <a:lnTo>
                  <a:pt x="93472" y="560324"/>
                </a:lnTo>
                <a:lnTo>
                  <a:pt x="57023" y="552958"/>
                </a:lnTo>
                <a:lnTo>
                  <a:pt x="27431" y="533019"/>
                </a:lnTo>
                <a:lnTo>
                  <a:pt x="7366" y="503301"/>
                </a:lnTo>
                <a:lnTo>
                  <a:pt x="0" y="466979"/>
                </a:lnTo>
                <a:lnTo>
                  <a:pt x="0" y="93345"/>
                </a:lnTo>
                <a:close/>
              </a:path>
            </a:pathLst>
          </a:custGeom>
          <a:ln w="6096">
            <a:solidFill>
              <a:srgbClr val="829F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71260" y="3800855"/>
            <a:ext cx="864235" cy="594232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4002023" y="3800855"/>
            <a:ext cx="1085215" cy="560705"/>
          </a:xfrm>
          <a:custGeom>
            <a:avLst/>
            <a:gdLst/>
            <a:ahLst/>
            <a:cxnLst/>
            <a:rect l="l" t="t" r="r" b="b"/>
            <a:pathLst>
              <a:path w="1085214" h="560704">
                <a:moveTo>
                  <a:pt x="0" y="93345"/>
                </a:moveTo>
                <a:lnTo>
                  <a:pt x="7365" y="57023"/>
                </a:lnTo>
                <a:lnTo>
                  <a:pt x="27431" y="27305"/>
                </a:lnTo>
                <a:lnTo>
                  <a:pt x="57150" y="7366"/>
                </a:lnTo>
                <a:lnTo>
                  <a:pt x="93599" y="0"/>
                </a:lnTo>
                <a:lnTo>
                  <a:pt x="991108" y="0"/>
                </a:lnTo>
                <a:lnTo>
                  <a:pt x="1027556" y="7366"/>
                </a:lnTo>
                <a:lnTo>
                  <a:pt x="1057275" y="27305"/>
                </a:lnTo>
                <a:lnTo>
                  <a:pt x="1077340" y="57023"/>
                </a:lnTo>
                <a:lnTo>
                  <a:pt x="1084706" y="93345"/>
                </a:lnTo>
                <a:lnTo>
                  <a:pt x="1084706" y="466979"/>
                </a:lnTo>
                <a:lnTo>
                  <a:pt x="1077340" y="503301"/>
                </a:lnTo>
                <a:lnTo>
                  <a:pt x="1057275" y="533019"/>
                </a:lnTo>
                <a:lnTo>
                  <a:pt x="1027556" y="552958"/>
                </a:lnTo>
                <a:lnTo>
                  <a:pt x="991108" y="560324"/>
                </a:lnTo>
                <a:lnTo>
                  <a:pt x="93599" y="560324"/>
                </a:lnTo>
                <a:lnTo>
                  <a:pt x="57150" y="552958"/>
                </a:lnTo>
                <a:lnTo>
                  <a:pt x="27431" y="533019"/>
                </a:lnTo>
                <a:lnTo>
                  <a:pt x="7365" y="503301"/>
                </a:lnTo>
                <a:lnTo>
                  <a:pt x="0" y="466979"/>
                </a:lnTo>
                <a:lnTo>
                  <a:pt x="0" y="93345"/>
                </a:lnTo>
                <a:close/>
              </a:path>
            </a:pathLst>
          </a:custGeom>
          <a:ln w="6096">
            <a:solidFill>
              <a:srgbClr val="829F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72911" y="3800855"/>
            <a:ext cx="862965" cy="560705"/>
          </a:xfrm>
          <a:custGeom>
            <a:avLst/>
            <a:gdLst/>
            <a:ahLst/>
            <a:cxnLst/>
            <a:rect l="l" t="t" r="r" b="b"/>
            <a:pathLst>
              <a:path w="862965" h="560704">
                <a:moveTo>
                  <a:pt x="0" y="93345"/>
                </a:moveTo>
                <a:lnTo>
                  <a:pt x="7365" y="57023"/>
                </a:lnTo>
                <a:lnTo>
                  <a:pt x="27304" y="27305"/>
                </a:lnTo>
                <a:lnTo>
                  <a:pt x="57023" y="7366"/>
                </a:lnTo>
                <a:lnTo>
                  <a:pt x="93345" y="0"/>
                </a:lnTo>
                <a:lnTo>
                  <a:pt x="769112" y="0"/>
                </a:lnTo>
                <a:lnTo>
                  <a:pt x="805434" y="7366"/>
                </a:lnTo>
                <a:lnTo>
                  <a:pt x="835152" y="27305"/>
                </a:lnTo>
                <a:lnTo>
                  <a:pt x="855090" y="57023"/>
                </a:lnTo>
                <a:lnTo>
                  <a:pt x="862457" y="93345"/>
                </a:lnTo>
                <a:lnTo>
                  <a:pt x="862457" y="466979"/>
                </a:lnTo>
                <a:lnTo>
                  <a:pt x="855090" y="503301"/>
                </a:lnTo>
                <a:lnTo>
                  <a:pt x="835152" y="533019"/>
                </a:lnTo>
                <a:lnTo>
                  <a:pt x="805434" y="552958"/>
                </a:lnTo>
                <a:lnTo>
                  <a:pt x="769112" y="560324"/>
                </a:lnTo>
                <a:lnTo>
                  <a:pt x="93345" y="560324"/>
                </a:lnTo>
                <a:lnTo>
                  <a:pt x="57023" y="552958"/>
                </a:lnTo>
                <a:lnTo>
                  <a:pt x="27304" y="533019"/>
                </a:lnTo>
                <a:lnTo>
                  <a:pt x="7365" y="503301"/>
                </a:lnTo>
                <a:lnTo>
                  <a:pt x="0" y="466979"/>
                </a:lnTo>
                <a:lnTo>
                  <a:pt x="0" y="93345"/>
                </a:lnTo>
                <a:close/>
              </a:path>
            </a:pathLst>
          </a:custGeom>
          <a:ln w="6096">
            <a:solidFill>
              <a:srgbClr val="829F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3209544" y="4538471"/>
            <a:ext cx="999490" cy="597535"/>
            <a:chOff x="3209544" y="4538471"/>
            <a:chExt cx="999490" cy="59753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12592" y="4541519"/>
              <a:ext cx="993267" cy="59423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212592" y="4541519"/>
              <a:ext cx="993775" cy="558165"/>
            </a:xfrm>
            <a:custGeom>
              <a:avLst/>
              <a:gdLst/>
              <a:ahLst/>
              <a:cxnLst/>
              <a:rect l="l" t="t" r="r" b="b"/>
              <a:pathLst>
                <a:path w="993775" h="558164">
                  <a:moveTo>
                    <a:pt x="0" y="92963"/>
                  </a:moveTo>
                  <a:lnTo>
                    <a:pt x="7365" y="56768"/>
                  </a:lnTo>
                  <a:lnTo>
                    <a:pt x="27305" y="27177"/>
                  </a:lnTo>
                  <a:lnTo>
                    <a:pt x="57022" y="7365"/>
                  </a:lnTo>
                  <a:lnTo>
                    <a:pt x="93344" y="0"/>
                  </a:lnTo>
                  <a:lnTo>
                    <a:pt x="899921" y="0"/>
                  </a:lnTo>
                  <a:lnTo>
                    <a:pt x="936244" y="7365"/>
                  </a:lnTo>
                  <a:lnTo>
                    <a:pt x="965961" y="27177"/>
                  </a:lnTo>
                  <a:lnTo>
                    <a:pt x="985900" y="56768"/>
                  </a:lnTo>
                  <a:lnTo>
                    <a:pt x="993267" y="92963"/>
                  </a:lnTo>
                  <a:lnTo>
                    <a:pt x="993267" y="464692"/>
                  </a:lnTo>
                  <a:lnTo>
                    <a:pt x="985900" y="500887"/>
                  </a:lnTo>
                  <a:lnTo>
                    <a:pt x="965961" y="530478"/>
                  </a:lnTo>
                  <a:lnTo>
                    <a:pt x="936244" y="550290"/>
                  </a:lnTo>
                  <a:lnTo>
                    <a:pt x="899921" y="557656"/>
                  </a:lnTo>
                  <a:lnTo>
                    <a:pt x="93344" y="557656"/>
                  </a:lnTo>
                  <a:lnTo>
                    <a:pt x="57022" y="550290"/>
                  </a:lnTo>
                  <a:lnTo>
                    <a:pt x="27305" y="530478"/>
                  </a:lnTo>
                  <a:lnTo>
                    <a:pt x="7365" y="500887"/>
                  </a:lnTo>
                  <a:lnTo>
                    <a:pt x="0" y="464692"/>
                  </a:lnTo>
                  <a:lnTo>
                    <a:pt x="0" y="92963"/>
                  </a:lnTo>
                  <a:close/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685032" y="5303520"/>
            <a:ext cx="73660" cy="194945"/>
            <a:chOff x="3685032" y="5303520"/>
            <a:chExt cx="73660" cy="194945"/>
          </a:xfrm>
        </p:grpSpPr>
        <p:sp>
          <p:nvSpPr>
            <p:cNvPr id="16" name="object 16"/>
            <p:cNvSpPr/>
            <p:nvPr/>
          </p:nvSpPr>
          <p:spPr>
            <a:xfrm>
              <a:off x="3721608" y="5367528"/>
              <a:ext cx="0" cy="130810"/>
            </a:xfrm>
            <a:custGeom>
              <a:avLst/>
              <a:gdLst/>
              <a:ahLst/>
              <a:cxnLst/>
              <a:rect l="l" t="t" r="r" b="b"/>
              <a:pathLst>
                <a:path h="130810">
                  <a:moveTo>
                    <a:pt x="0" y="130556"/>
                  </a:moveTo>
                  <a:lnTo>
                    <a:pt x="0" y="0"/>
                  </a:lnTo>
                </a:path>
              </a:pathLst>
            </a:custGeom>
            <a:ln w="12192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85032" y="5303520"/>
              <a:ext cx="73660" cy="76200"/>
            </a:xfrm>
            <a:custGeom>
              <a:avLst/>
              <a:gdLst/>
              <a:ahLst/>
              <a:cxnLst/>
              <a:rect l="l" t="t" r="r" b="b"/>
              <a:pathLst>
                <a:path w="73660" h="76200">
                  <a:moveTo>
                    <a:pt x="36575" y="0"/>
                  </a:moveTo>
                  <a:lnTo>
                    <a:pt x="0" y="76199"/>
                  </a:lnTo>
                  <a:lnTo>
                    <a:pt x="73151" y="76199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557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956816" y="4044696"/>
            <a:ext cx="253365" cy="76200"/>
            <a:chOff x="1956816" y="4044696"/>
            <a:chExt cx="253365" cy="76200"/>
          </a:xfrm>
        </p:grpSpPr>
        <p:sp>
          <p:nvSpPr>
            <p:cNvPr id="19" name="object 19"/>
            <p:cNvSpPr/>
            <p:nvPr/>
          </p:nvSpPr>
          <p:spPr>
            <a:xfrm>
              <a:off x="1956816" y="4081272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642" y="0"/>
                  </a:lnTo>
                </a:path>
              </a:pathLst>
            </a:custGeom>
            <a:ln w="12192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33600" y="404469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199"/>
                  </a:lnTo>
                  <a:lnTo>
                    <a:pt x="7620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678935" y="4267200"/>
            <a:ext cx="76200" cy="219710"/>
            <a:chOff x="3678935" y="4267200"/>
            <a:chExt cx="76200" cy="219710"/>
          </a:xfrm>
        </p:grpSpPr>
        <p:sp>
          <p:nvSpPr>
            <p:cNvPr id="22" name="object 22"/>
            <p:cNvSpPr/>
            <p:nvPr/>
          </p:nvSpPr>
          <p:spPr>
            <a:xfrm>
              <a:off x="3715511" y="4331207"/>
              <a:ext cx="0" cy="155575"/>
            </a:xfrm>
            <a:custGeom>
              <a:avLst/>
              <a:gdLst/>
              <a:ahLst/>
              <a:cxnLst/>
              <a:rect l="l" t="t" r="r" b="b"/>
              <a:pathLst>
                <a:path h="155575">
                  <a:moveTo>
                    <a:pt x="0" y="155194"/>
                  </a:moveTo>
                  <a:lnTo>
                    <a:pt x="0" y="0"/>
                  </a:lnTo>
                </a:path>
              </a:pathLst>
            </a:custGeom>
            <a:ln w="12192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678935" y="426720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557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087111" y="4044696"/>
            <a:ext cx="265430" cy="76200"/>
            <a:chOff x="5087111" y="4044696"/>
            <a:chExt cx="265430" cy="76200"/>
          </a:xfrm>
        </p:grpSpPr>
        <p:sp>
          <p:nvSpPr>
            <p:cNvPr id="25" name="object 25"/>
            <p:cNvSpPr/>
            <p:nvPr/>
          </p:nvSpPr>
          <p:spPr>
            <a:xfrm>
              <a:off x="5087111" y="4081272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0" y="0"/>
                  </a:moveTo>
                  <a:lnTo>
                    <a:pt x="224916" y="0"/>
                  </a:lnTo>
                </a:path>
              </a:pathLst>
            </a:custGeom>
            <a:ln w="12192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276087" y="404469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23240" y="3047"/>
                  </a:lnTo>
                  <a:lnTo>
                    <a:pt x="11175" y="11175"/>
                  </a:lnTo>
                  <a:lnTo>
                    <a:pt x="3048" y="23240"/>
                  </a:lnTo>
                  <a:lnTo>
                    <a:pt x="0" y="38099"/>
                  </a:lnTo>
                  <a:lnTo>
                    <a:pt x="3048" y="52958"/>
                  </a:lnTo>
                  <a:lnTo>
                    <a:pt x="11175" y="65023"/>
                  </a:lnTo>
                  <a:lnTo>
                    <a:pt x="23240" y="73151"/>
                  </a:lnTo>
                  <a:lnTo>
                    <a:pt x="38100" y="76199"/>
                  </a:lnTo>
                  <a:lnTo>
                    <a:pt x="52959" y="73151"/>
                  </a:lnTo>
                  <a:lnTo>
                    <a:pt x="65024" y="65023"/>
                  </a:lnTo>
                  <a:lnTo>
                    <a:pt x="73151" y="52958"/>
                  </a:lnTo>
                  <a:lnTo>
                    <a:pt x="76200" y="38099"/>
                  </a:lnTo>
                  <a:lnTo>
                    <a:pt x="73151" y="23240"/>
                  </a:lnTo>
                  <a:lnTo>
                    <a:pt x="65024" y="11175"/>
                  </a:lnTo>
                  <a:lnTo>
                    <a:pt x="52959" y="3047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557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5306567" y="3962400"/>
            <a:ext cx="466090" cy="158750"/>
            <a:chOff x="5306567" y="3962400"/>
            <a:chExt cx="466090" cy="158750"/>
          </a:xfrm>
        </p:grpSpPr>
        <p:sp>
          <p:nvSpPr>
            <p:cNvPr id="28" name="object 28"/>
            <p:cNvSpPr/>
            <p:nvPr/>
          </p:nvSpPr>
          <p:spPr>
            <a:xfrm>
              <a:off x="5544311" y="4081271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228218" y="0"/>
                  </a:moveTo>
                  <a:lnTo>
                    <a:pt x="0" y="0"/>
                  </a:lnTo>
                </a:path>
              </a:pathLst>
            </a:custGeom>
            <a:ln w="12192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07735" y="404469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23240" y="3047"/>
                  </a:lnTo>
                  <a:lnTo>
                    <a:pt x="11175" y="11175"/>
                  </a:lnTo>
                  <a:lnTo>
                    <a:pt x="3048" y="23240"/>
                  </a:lnTo>
                  <a:lnTo>
                    <a:pt x="0" y="38099"/>
                  </a:lnTo>
                  <a:lnTo>
                    <a:pt x="3048" y="52958"/>
                  </a:lnTo>
                  <a:lnTo>
                    <a:pt x="11175" y="65023"/>
                  </a:lnTo>
                  <a:lnTo>
                    <a:pt x="23240" y="73151"/>
                  </a:lnTo>
                  <a:lnTo>
                    <a:pt x="38100" y="76199"/>
                  </a:lnTo>
                  <a:lnTo>
                    <a:pt x="52959" y="73151"/>
                  </a:lnTo>
                  <a:lnTo>
                    <a:pt x="65024" y="65023"/>
                  </a:lnTo>
                  <a:lnTo>
                    <a:pt x="73151" y="52958"/>
                  </a:lnTo>
                  <a:lnTo>
                    <a:pt x="76200" y="38099"/>
                  </a:lnTo>
                  <a:lnTo>
                    <a:pt x="73151" y="23240"/>
                  </a:lnTo>
                  <a:lnTo>
                    <a:pt x="65024" y="11175"/>
                  </a:lnTo>
                  <a:lnTo>
                    <a:pt x="52959" y="3047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557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312663" y="3968495"/>
              <a:ext cx="219075" cy="116205"/>
            </a:xfrm>
            <a:custGeom>
              <a:avLst/>
              <a:gdLst/>
              <a:ahLst/>
              <a:cxnLst/>
              <a:rect l="l" t="t" r="r" b="b"/>
              <a:pathLst>
                <a:path w="219075" h="116204">
                  <a:moveTo>
                    <a:pt x="0" y="115823"/>
                  </a:moveTo>
                  <a:lnTo>
                    <a:pt x="218948" y="0"/>
                  </a:lnTo>
                </a:path>
              </a:pathLst>
            </a:custGeom>
            <a:ln w="12192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3191255" y="4044696"/>
            <a:ext cx="247015" cy="76200"/>
            <a:chOff x="3191255" y="4044696"/>
            <a:chExt cx="247015" cy="76200"/>
          </a:xfrm>
        </p:grpSpPr>
        <p:sp>
          <p:nvSpPr>
            <p:cNvPr id="32" name="object 32"/>
            <p:cNvSpPr/>
            <p:nvPr/>
          </p:nvSpPr>
          <p:spPr>
            <a:xfrm>
              <a:off x="3191255" y="4081272"/>
              <a:ext cx="207645" cy="0"/>
            </a:xfrm>
            <a:custGeom>
              <a:avLst/>
              <a:gdLst/>
              <a:ahLst/>
              <a:cxnLst/>
              <a:rect l="l" t="t" r="r" b="b"/>
              <a:pathLst>
                <a:path w="207645">
                  <a:moveTo>
                    <a:pt x="0" y="0"/>
                  </a:moveTo>
                  <a:lnTo>
                    <a:pt x="207136" y="0"/>
                  </a:lnTo>
                </a:path>
              </a:pathLst>
            </a:custGeom>
            <a:ln w="12192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61943" y="404469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23240" y="3047"/>
                  </a:lnTo>
                  <a:lnTo>
                    <a:pt x="11175" y="11175"/>
                  </a:lnTo>
                  <a:lnTo>
                    <a:pt x="3047" y="23240"/>
                  </a:lnTo>
                  <a:lnTo>
                    <a:pt x="0" y="38099"/>
                  </a:lnTo>
                  <a:lnTo>
                    <a:pt x="3047" y="52958"/>
                  </a:lnTo>
                  <a:lnTo>
                    <a:pt x="11175" y="65023"/>
                  </a:lnTo>
                  <a:lnTo>
                    <a:pt x="23240" y="73151"/>
                  </a:lnTo>
                  <a:lnTo>
                    <a:pt x="38100" y="76199"/>
                  </a:lnTo>
                  <a:lnTo>
                    <a:pt x="52958" y="73151"/>
                  </a:lnTo>
                  <a:lnTo>
                    <a:pt x="65023" y="65023"/>
                  </a:lnTo>
                  <a:lnTo>
                    <a:pt x="73151" y="52958"/>
                  </a:lnTo>
                  <a:lnTo>
                    <a:pt x="76200" y="38099"/>
                  </a:lnTo>
                  <a:lnTo>
                    <a:pt x="73151" y="23240"/>
                  </a:lnTo>
                  <a:lnTo>
                    <a:pt x="65023" y="11175"/>
                  </a:lnTo>
                  <a:lnTo>
                    <a:pt x="52958" y="3047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557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3395471" y="3962400"/>
            <a:ext cx="606425" cy="158750"/>
            <a:chOff x="3395471" y="3962400"/>
            <a:chExt cx="606425" cy="158750"/>
          </a:xfrm>
        </p:grpSpPr>
        <p:sp>
          <p:nvSpPr>
            <p:cNvPr id="35" name="object 35"/>
            <p:cNvSpPr/>
            <p:nvPr/>
          </p:nvSpPr>
          <p:spPr>
            <a:xfrm>
              <a:off x="3630167" y="4081271"/>
              <a:ext cx="372110" cy="0"/>
            </a:xfrm>
            <a:custGeom>
              <a:avLst/>
              <a:gdLst/>
              <a:ahLst/>
              <a:cxnLst/>
              <a:rect l="l" t="t" r="r" b="b"/>
              <a:pathLst>
                <a:path w="372110">
                  <a:moveTo>
                    <a:pt x="371729" y="0"/>
                  </a:moveTo>
                  <a:lnTo>
                    <a:pt x="0" y="0"/>
                  </a:lnTo>
                </a:path>
              </a:pathLst>
            </a:custGeom>
            <a:ln w="12192">
              <a:solidFill>
                <a:srgbClr val="5575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95471" y="3962400"/>
              <a:ext cx="274320" cy="158495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47232" y="3874008"/>
            <a:ext cx="316991" cy="417575"/>
          </a:xfrm>
          <a:prstGeom prst="rect">
            <a:avLst/>
          </a:prstGeom>
        </p:spPr>
      </p:pic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BESS</a:t>
            </a:r>
            <a:r>
              <a:rPr spc="-150" dirty="0"/>
              <a:t> </a:t>
            </a:r>
            <a:r>
              <a:rPr spc="-60" dirty="0"/>
              <a:t>INTEGRATED</a:t>
            </a:r>
            <a:r>
              <a:rPr spc="-170" dirty="0"/>
              <a:t> </a:t>
            </a:r>
            <a:r>
              <a:rPr dirty="0"/>
              <a:t>WITH</a:t>
            </a:r>
            <a:r>
              <a:rPr spc="-175" dirty="0"/>
              <a:t> </a:t>
            </a:r>
            <a:r>
              <a:rPr dirty="0"/>
              <a:t>HYBRID</a:t>
            </a:r>
            <a:r>
              <a:rPr spc="-80" dirty="0"/>
              <a:t> </a:t>
            </a:r>
            <a:r>
              <a:rPr dirty="0"/>
              <a:t>POWER</a:t>
            </a:r>
            <a:r>
              <a:rPr spc="-190" dirty="0"/>
              <a:t> </a:t>
            </a:r>
            <a:r>
              <a:rPr spc="-10" dirty="0"/>
              <a:t>PLANTS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738618" y="1282445"/>
            <a:ext cx="112839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Standard</a:t>
            </a:r>
            <a:r>
              <a:rPr sz="1000" b="1" spc="-10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557583"/>
                </a:solidFill>
                <a:latin typeface="Arial"/>
                <a:cs typeface="Arial"/>
              </a:rPr>
              <a:t>Situation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738618" y="1435811"/>
            <a:ext cx="3981450" cy="10928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7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Limiteduse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diesel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generators</a:t>
            </a:r>
            <a:r>
              <a:rPr sz="1000" spc="-1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or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gas</a:t>
            </a:r>
            <a:r>
              <a:rPr sz="1000" spc="-10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engine</a:t>
            </a:r>
            <a:r>
              <a:rPr sz="1000" spc="-1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to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black</a:t>
            </a:r>
            <a:r>
              <a:rPr sz="10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start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capabilities.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Slow</a:t>
            </a:r>
            <a:r>
              <a:rPr sz="1000" spc="-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-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plant</a:t>
            </a:r>
            <a:r>
              <a:rPr sz="1000" spc="-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response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to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grid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fluctuations.</a:t>
            </a:r>
            <a:endParaRPr sz="1000">
              <a:latin typeface="Arial MT"/>
              <a:cs typeface="Arial MT"/>
            </a:endParaRPr>
          </a:p>
          <a:p>
            <a:pPr marL="268605" marR="5080" indent="-256540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Increase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or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decrease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demand</a:t>
            </a:r>
            <a:r>
              <a:rPr sz="1000" spc="-114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needs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below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minimum</a:t>
            </a:r>
            <a:r>
              <a:rPr sz="10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run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threshold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-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plant.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Load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changes.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738618" y="2578354"/>
            <a:ext cx="113919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BESS</a:t>
            </a:r>
            <a:r>
              <a:rPr sz="10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557583"/>
                </a:solidFill>
                <a:latin typeface="Arial"/>
                <a:cs typeface="Arial"/>
              </a:rPr>
              <a:t>Applications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38618" y="2731592"/>
            <a:ext cx="3582670" cy="94106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7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Black</a:t>
            </a:r>
            <a:r>
              <a:rPr sz="1000" spc="-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start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 support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grid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restorage.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Spinning</a:t>
            </a:r>
            <a:r>
              <a:rPr sz="1000" spc="-8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reserve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for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peak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power.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Stabilization</a:t>
            </a:r>
            <a:r>
              <a:rPr sz="1000" spc="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ramp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loads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in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case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imbalances</a:t>
            </a:r>
            <a:r>
              <a:rPr sz="1000" spc="-10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in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grid.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Islanding</a:t>
            </a:r>
            <a:r>
              <a:rPr sz="1000" spc="-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off-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grid</a:t>
            </a:r>
            <a:r>
              <a:rPr sz="1000" spc="-114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services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(industrial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plants).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738618" y="3721989"/>
            <a:ext cx="109664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solidFill>
                  <a:srgbClr val="557583"/>
                </a:solidFill>
                <a:latin typeface="Arial"/>
                <a:cs typeface="Arial"/>
              </a:rPr>
              <a:t>BESS</a:t>
            </a:r>
            <a:r>
              <a:rPr sz="10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557583"/>
                </a:solidFill>
                <a:latin typeface="Arial"/>
                <a:cs typeface="Arial"/>
              </a:rPr>
              <a:t>Advantages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738618" y="3950589"/>
            <a:ext cx="4004310" cy="18567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5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Offering</a:t>
            </a:r>
            <a:r>
              <a:rPr sz="1000" spc="-12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large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number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application</a:t>
            </a:r>
            <a:r>
              <a:rPr sz="1000" spc="-9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opportunies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in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addition</a:t>
            </a:r>
            <a:r>
              <a:rPr sz="1000" spc="-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to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black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start</a:t>
            </a:r>
            <a:r>
              <a:rPr sz="1000" spc="-5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capabilities.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Fast</a:t>
            </a:r>
            <a:r>
              <a:rPr sz="1000" spc="-3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response</a:t>
            </a:r>
            <a:r>
              <a:rPr sz="1000" spc="-2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(&lt;1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sec)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</a:t>
            </a:r>
            <a:r>
              <a:rPr sz="1000" spc="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supply</a:t>
            </a:r>
            <a:r>
              <a:rPr sz="1000" spc="-4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to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grid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until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829FAA"/>
                </a:solidFill>
                <a:latin typeface="Arial MT"/>
                <a:cs typeface="Arial MT"/>
              </a:rPr>
              <a:t>gas</a:t>
            </a:r>
            <a:endParaRPr sz="1000">
              <a:latin typeface="Arial MT"/>
              <a:cs typeface="Arial MT"/>
            </a:endParaRPr>
          </a:p>
          <a:p>
            <a:pPr marL="268605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turbine</a:t>
            </a:r>
            <a:r>
              <a:rPr sz="1000" spc="-6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take</a:t>
            </a:r>
            <a:r>
              <a:rPr sz="1000" spc="-9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over.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Stablizing</a:t>
            </a:r>
            <a:r>
              <a:rPr sz="1000" spc="-5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of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gas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6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steam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turbines</a:t>
            </a:r>
            <a:r>
              <a:rPr sz="1000" spc="-7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during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grid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outages.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Reduce</a:t>
            </a:r>
            <a:r>
              <a:rPr sz="1000" spc="-7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stress</a:t>
            </a:r>
            <a:r>
              <a:rPr sz="1000" spc="1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on</a:t>
            </a:r>
            <a:r>
              <a:rPr sz="1000" spc="-7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gas</a:t>
            </a:r>
            <a:r>
              <a:rPr sz="1000" spc="-3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4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steam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 turbine.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Reduce</a:t>
            </a:r>
            <a:r>
              <a:rPr sz="1000" spc="-5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CO2</a:t>
            </a:r>
            <a:r>
              <a:rPr sz="1000" spc="-2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emissions.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spc="-10" dirty="0">
                <a:solidFill>
                  <a:srgbClr val="557583"/>
                </a:solidFill>
                <a:latin typeface="Arial MT"/>
                <a:cs typeface="Arial MT"/>
              </a:rPr>
              <a:t>Reduce</a:t>
            </a:r>
            <a:r>
              <a:rPr sz="1000" spc="-6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maintenance</a:t>
            </a:r>
            <a:r>
              <a:rPr sz="1000" spc="-1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and</a:t>
            </a:r>
            <a:r>
              <a:rPr sz="1000" spc="-3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fuel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costs.</a:t>
            </a:r>
            <a:endParaRPr sz="1000">
              <a:latin typeface="Arial MT"/>
              <a:cs typeface="Arial MT"/>
            </a:endParaRPr>
          </a:p>
          <a:p>
            <a:pPr marL="268605" indent="-255904">
              <a:lnSpc>
                <a:spcPct val="100000"/>
              </a:lnSpc>
              <a:spcBef>
                <a:spcPts val="600"/>
              </a:spcBef>
              <a:buClr>
                <a:srgbClr val="E21E25"/>
              </a:buClr>
              <a:buFont typeface="MS Gothic"/>
              <a:buChar char="◗"/>
              <a:tabLst>
                <a:tab pos="268605" algn="l"/>
              </a:tabLst>
            </a:pPr>
            <a:r>
              <a:rPr sz="1000" dirty="0">
                <a:solidFill>
                  <a:srgbClr val="557583"/>
                </a:solidFill>
                <a:latin typeface="Arial MT"/>
                <a:cs typeface="Arial MT"/>
              </a:rPr>
              <a:t>Offering</a:t>
            </a:r>
            <a:r>
              <a:rPr sz="1000" spc="-13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regulation</a:t>
            </a:r>
            <a:r>
              <a:rPr sz="1000" spc="-10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capacities</a:t>
            </a:r>
            <a:r>
              <a:rPr sz="1000" spc="-10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for</a:t>
            </a:r>
            <a:r>
              <a:rPr sz="1000" spc="-50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the</a:t>
            </a:r>
            <a:r>
              <a:rPr sz="1000" spc="-85" dirty="0">
                <a:solidFill>
                  <a:srgbClr val="829FAA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829FAA"/>
                </a:solidFill>
                <a:latin typeface="Arial MT"/>
                <a:cs typeface="Arial MT"/>
              </a:rPr>
              <a:t>power </a:t>
            </a:r>
            <a:r>
              <a:rPr sz="1000" spc="-10" dirty="0">
                <a:solidFill>
                  <a:srgbClr val="829FAA"/>
                </a:solidFill>
                <a:latin typeface="Arial MT"/>
                <a:cs typeface="Arial MT"/>
              </a:rPr>
              <a:t>plant.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218559" y="4412107"/>
            <a:ext cx="61595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Transformer</a:t>
            </a:r>
            <a:endParaRPr sz="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075426" y="4412107"/>
            <a:ext cx="224154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spc="-20" dirty="0">
                <a:solidFill>
                  <a:srgbClr val="557583"/>
                </a:solidFill>
                <a:latin typeface="Arial"/>
                <a:cs typeface="Arial"/>
              </a:rPr>
              <a:t>Grid</a:t>
            </a:r>
            <a:endParaRPr sz="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470785" y="4412107"/>
            <a:ext cx="503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Generator</a:t>
            </a:r>
            <a:endParaRPr sz="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60475" y="4412107"/>
            <a:ext cx="61468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dirty="0">
                <a:solidFill>
                  <a:srgbClr val="557583"/>
                </a:solidFill>
                <a:latin typeface="Arial"/>
                <a:cs typeface="Arial"/>
              </a:rPr>
              <a:t>Gas</a:t>
            </a:r>
            <a:r>
              <a:rPr sz="8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Turbine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10183" y="4879847"/>
            <a:ext cx="6156960" cy="929640"/>
            <a:chOff x="710183" y="4879847"/>
            <a:chExt cx="6156960" cy="929640"/>
          </a:xfrm>
        </p:grpSpPr>
        <p:sp>
          <p:nvSpPr>
            <p:cNvPr id="50" name="object 50"/>
            <p:cNvSpPr/>
            <p:nvPr/>
          </p:nvSpPr>
          <p:spPr>
            <a:xfrm>
              <a:off x="749807" y="5803391"/>
              <a:ext cx="6080760" cy="0"/>
            </a:xfrm>
            <a:custGeom>
              <a:avLst/>
              <a:gdLst/>
              <a:ahLst/>
              <a:cxnLst/>
              <a:rect l="l" t="t" r="r" b="b"/>
              <a:pathLst>
                <a:path w="6080759">
                  <a:moveTo>
                    <a:pt x="0" y="0"/>
                  </a:moveTo>
                  <a:lnTo>
                    <a:pt x="6080378" y="0"/>
                  </a:lnTo>
                </a:path>
              </a:pathLst>
            </a:custGeom>
            <a:ln w="6096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49807" y="4916423"/>
              <a:ext cx="0" cy="887094"/>
            </a:xfrm>
            <a:custGeom>
              <a:avLst/>
              <a:gdLst/>
              <a:ahLst/>
              <a:cxnLst/>
              <a:rect l="l" t="t" r="r" b="b"/>
              <a:pathLst>
                <a:path h="887095">
                  <a:moveTo>
                    <a:pt x="0" y="886688"/>
                  </a:moveTo>
                  <a:lnTo>
                    <a:pt x="0" y="38100"/>
                  </a:lnTo>
                  <a:lnTo>
                    <a:pt x="0" y="0"/>
                  </a:lnTo>
                </a:path>
              </a:pathLst>
            </a:custGeom>
            <a:ln w="12192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10183" y="4879847"/>
              <a:ext cx="76200" cy="73660"/>
            </a:xfrm>
            <a:custGeom>
              <a:avLst/>
              <a:gdLst/>
              <a:ahLst/>
              <a:cxnLst/>
              <a:rect l="l" t="t" r="r" b="b"/>
              <a:pathLst>
                <a:path w="76200" h="73660">
                  <a:moveTo>
                    <a:pt x="38100" y="0"/>
                  </a:moveTo>
                  <a:lnTo>
                    <a:pt x="0" y="36575"/>
                  </a:lnTo>
                  <a:lnTo>
                    <a:pt x="38100" y="73151"/>
                  </a:lnTo>
                  <a:lnTo>
                    <a:pt x="76200" y="36575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829F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830568" y="4916423"/>
              <a:ext cx="0" cy="887094"/>
            </a:xfrm>
            <a:custGeom>
              <a:avLst/>
              <a:gdLst/>
              <a:ahLst/>
              <a:cxnLst/>
              <a:rect l="l" t="t" r="r" b="b"/>
              <a:pathLst>
                <a:path h="887095">
                  <a:moveTo>
                    <a:pt x="0" y="886688"/>
                  </a:moveTo>
                  <a:lnTo>
                    <a:pt x="0" y="38100"/>
                  </a:lnTo>
                  <a:lnTo>
                    <a:pt x="0" y="0"/>
                  </a:lnTo>
                </a:path>
              </a:pathLst>
            </a:custGeom>
            <a:ln w="12192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793992" y="4879847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36575" y="0"/>
                  </a:moveTo>
                  <a:lnTo>
                    <a:pt x="0" y="36575"/>
                  </a:lnTo>
                  <a:lnTo>
                    <a:pt x="36575" y="73151"/>
                  </a:lnTo>
                  <a:lnTo>
                    <a:pt x="73151" y="36575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829F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5" name="object 5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64735" y="3904488"/>
            <a:ext cx="356615" cy="353568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17648" y="3898391"/>
            <a:ext cx="408431" cy="368807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0536" y="3864864"/>
            <a:ext cx="429768" cy="426719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423672" y="1252600"/>
            <a:ext cx="6699884" cy="2221865"/>
            <a:chOff x="423672" y="1252600"/>
            <a:chExt cx="6699884" cy="2221865"/>
          </a:xfrm>
        </p:grpSpPr>
        <p:pic>
          <p:nvPicPr>
            <p:cNvPr id="59" name="object 5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49808" y="1255775"/>
              <a:ext cx="6080760" cy="221869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749808" y="1255775"/>
              <a:ext cx="6080760" cy="2160905"/>
            </a:xfrm>
            <a:custGeom>
              <a:avLst/>
              <a:gdLst/>
              <a:ahLst/>
              <a:cxnLst/>
              <a:rect l="l" t="t" r="r" b="b"/>
              <a:pathLst>
                <a:path w="6080759" h="2160904">
                  <a:moveTo>
                    <a:pt x="0" y="360172"/>
                  </a:moveTo>
                  <a:lnTo>
                    <a:pt x="3289" y="311276"/>
                  </a:lnTo>
                  <a:lnTo>
                    <a:pt x="12865" y="264413"/>
                  </a:lnTo>
                  <a:lnTo>
                    <a:pt x="28308" y="219963"/>
                  </a:lnTo>
                  <a:lnTo>
                    <a:pt x="49187" y="178435"/>
                  </a:lnTo>
                  <a:lnTo>
                    <a:pt x="75069" y="140081"/>
                  </a:lnTo>
                  <a:lnTo>
                    <a:pt x="105536" y="105537"/>
                  </a:lnTo>
                  <a:lnTo>
                    <a:pt x="140131" y="75057"/>
                  </a:lnTo>
                  <a:lnTo>
                    <a:pt x="178460" y="49149"/>
                  </a:lnTo>
                  <a:lnTo>
                    <a:pt x="220065" y="28321"/>
                  </a:lnTo>
                  <a:lnTo>
                    <a:pt x="264528" y="12826"/>
                  </a:lnTo>
                  <a:lnTo>
                    <a:pt x="311429" y="3301"/>
                  </a:lnTo>
                  <a:lnTo>
                    <a:pt x="360324" y="0"/>
                  </a:lnTo>
                  <a:lnTo>
                    <a:pt x="5720080" y="0"/>
                  </a:lnTo>
                  <a:lnTo>
                    <a:pt x="5768974" y="3301"/>
                  </a:lnTo>
                  <a:lnTo>
                    <a:pt x="5815838" y="12826"/>
                  </a:lnTo>
                  <a:lnTo>
                    <a:pt x="5860288" y="28321"/>
                  </a:lnTo>
                  <a:lnTo>
                    <a:pt x="5901944" y="49149"/>
                  </a:lnTo>
                  <a:lnTo>
                    <a:pt x="5940297" y="75057"/>
                  </a:lnTo>
                  <a:lnTo>
                    <a:pt x="5974842" y="105537"/>
                  </a:lnTo>
                  <a:lnTo>
                    <a:pt x="6005321" y="140081"/>
                  </a:lnTo>
                  <a:lnTo>
                    <a:pt x="6031230" y="178435"/>
                  </a:lnTo>
                  <a:lnTo>
                    <a:pt x="6052058" y="219963"/>
                  </a:lnTo>
                  <a:lnTo>
                    <a:pt x="6067551" y="264413"/>
                  </a:lnTo>
                  <a:lnTo>
                    <a:pt x="6077076" y="311276"/>
                  </a:lnTo>
                  <a:lnTo>
                    <a:pt x="6080378" y="360172"/>
                  </a:lnTo>
                  <a:lnTo>
                    <a:pt x="6080378" y="1800606"/>
                  </a:lnTo>
                  <a:lnTo>
                    <a:pt x="6077076" y="1849501"/>
                  </a:lnTo>
                  <a:lnTo>
                    <a:pt x="6067551" y="1896364"/>
                  </a:lnTo>
                  <a:lnTo>
                    <a:pt x="6052058" y="1940814"/>
                  </a:lnTo>
                  <a:lnTo>
                    <a:pt x="6031230" y="1982470"/>
                  </a:lnTo>
                  <a:lnTo>
                    <a:pt x="6005321" y="2020697"/>
                  </a:lnTo>
                  <a:lnTo>
                    <a:pt x="5974842" y="2055240"/>
                  </a:lnTo>
                  <a:lnTo>
                    <a:pt x="5940297" y="2085721"/>
                  </a:lnTo>
                  <a:lnTo>
                    <a:pt x="5901944" y="2111629"/>
                  </a:lnTo>
                  <a:lnTo>
                    <a:pt x="5860288" y="2132457"/>
                  </a:lnTo>
                  <a:lnTo>
                    <a:pt x="5815838" y="2147951"/>
                  </a:lnTo>
                  <a:lnTo>
                    <a:pt x="5768974" y="2157476"/>
                  </a:lnTo>
                  <a:lnTo>
                    <a:pt x="5720080" y="2160778"/>
                  </a:lnTo>
                  <a:lnTo>
                    <a:pt x="360324" y="2160778"/>
                  </a:lnTo>
                  <a:lnTo>
                    <a:pt x="311429" y="2157476"/>
                  </a:lnTo>
                  <a:lnTo>
                    <a:pt x="264528" y="2147951"/>
                  </a:lnTo>
                  <a:lnTo>
                    <a:pt x="220065" y="2132457"/>
                  </a:lnTo>
                  <a:lnTo>
                    <a:pt x="178460" y="2111629"/>
                  </a:lnTo>
                  <a:lnTo>
                    <a:pt x="140131" y="2085721"/>
                  </a:lnTo>
                  <a:lnTo>
                    <a:pt x="105536" y="2055240"/>
                  </a:lnTo>
                  <a:lnTo>
                    <a:pt x="75069" y="2020697"/>
                  </a:lnTo>
                  <a:lnTo>
                    <a:pt x="49187" y="1982470"/>
                  </a:lnTo>
                  <a:lnTo>
                    <a:pt x="28308" y="1940814"/>
                  </a:lnTo>
                  <a:lnTo>
                    <a:pt x="12865" y="1896364"/>
                  </a:lnTo>
                  <a:lnTo>
                    <a:pt x="3289" y="1849501"/>
                  </a:lnTo>
                  <a:lnTo>
                    <a:pt x="0" y="1800606"/>
                  </a:lnTo>
                  <a:lnTo>
                    <a:pt x="0" y="360172"/>
                  </a:lnTo>
                  <a:close/>
                </a:path>
              </a:pathLst>
            </a:custGeom>
            <a:ln w="6095">
              <a:solidFill>
                <a:srgbClr val="829F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3672" y="1298447"/>
              <a:ext cx="6699504" cy="2063496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293875" y="1842515"/>
              <a:ext cx="5242560" cy="0"/>
            </a:xfrm>
            <a:custGeom>
              <a:avLst/>
              <a:gdLst/>
              <a:ahLst/>
              <a:cxnLst/>
              <a:rect l="l" t="t" r="r" b="b"/>
              <a:pathLst>
                <a:path w="5242559">
                  <a:moveTo>
                    <a:pt x="0" y="0"/>
                  </a:moveTo>
                  <a:lnTo>
                    <a:pt x="5242306" y="0"/>
                  </a:lnTo>
                </a:path>
              </a:pathLst>
            </a:custGeom>
            <a:ln w="9144">
              <a:solidFill>
                <a:srgbClr val="E21E2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292352" y="1581911"/>
              <a:ext cx="0" cy="1640205"/>
            </a:xfrm>
            <a:custGeom>
              <a:avLst/>
              <a:gdLst/>
              <a:ahLst/>
              <a:cxnLst/>
              <a:rect l="l" t="t" r="r" b="b"/>
              <a:pathLst>
                <a:path h="1640205">
                  <a:moveTo>
                    <a:pt x="0" y="0"/>
                  </a:moveTo>
                  <a:lnTo>
                    <a:pt x="0" y="1639697"/>
                  </a:lnTo>
                </a:path>
              </a:pathLst>
            </a:custGeom>
            <a:ln w="12192">
              <a:solidFill>
                <a:srgbClr val="5474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252727" y="151790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5474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292352" y="3221736"/>
              <a:ext cx="5181600" cy="0"/>
            </a:xfrm>
            <a:custGeom>
              <a:avLst/>
              <a:gdLst/>
              <a:ahLst/>
              <a:cxnLst/>
              <a:rect l="l" t="t" r="r" b="b"/>
              <a:pathLst>
                <a:path w="5181600">
                  <a:moveTo>
                    <a:pt x="0" y="0"/>
                  </a:moveTo>
                  <a:lnTo>
                    <a:pt x="5181600" y="0"/>
                  </a:lnTo>
                </a:path>
              </a:pathLst>
            </a:custGeom>
            <a:ln w="12192">
              <a:solidFill>
                <a:srgbClr val="5474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461760" y="318211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199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74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791667" y="1508252"/>
            <a:ext cx="4159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10" dirty="0">
                <a:solidFill>
                  <a:srgbClr val="557583"/>
                </a:solidFill>
                <a:latin typeface="Arial"/>
                <a:cs typeface="Arial"/>
              </a:rPr>
              <a:t>Power</a:t>
            </a:r>
            <a:endParaRPr sz="105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407033" y="2331847"/>
            <a:ext cx="476884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dirty="0">
                <a:solidFill>
                  <a:srgbClr val="557583"/>
                </a:solidFill>
                <a:latin typeface="Arial"/>
                <a:cs typeface="Arial"/>
              </a:rPr>
              <a:t>Fast</a:t>
            </a:r>
            <a:r>
              <a:rPr sz="800" b="1" spc="-4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start</a:t>
            </a:r>
            <a:endParaRPr sz="8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843785" y="2877438"/>
            <a:ext cx="288925" cy="268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0005" marR="5080" indent="-27940">
              <a:lnSpc>
                <a:spcPct val="100000"/>
              </a:lnSpc>
              <a:spcBef>
                <a:spcPts val="90"/>
              </a:spcBef>
            </a:pPr>
            <a:r>
              <a:rPr sz="800" b="1" spc="-30" dirty="0">
                <a:solidFill>
                  <a:srgbClr val="557583"/>
                </a:solidFill>
                <a:latin typeface="Arial"/>
                <a:cs typeface="Arial"/>
              </a:rPr>
              <a:t>Black</a:t>
            </a: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 start</a:t>
            </a:r>
            <a:endParaRPr sz="8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398902" y="2509266"/>
            <a:ext cx="861694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715" algn="ctr">
              <a:lnSpc>
                <a:spcPct val="100000"/>
              </a:lnSpc>
              <a:spcBef>
                <a:spcPts val="90"/>
              </a:spcBef>
            </a:pPr>
            <a:r>
              <a:rPr sz="800" b="1" dirty="0">
                <a:solidFill>
                  <a:srgbClr val="557583"/>
                </a:solidFill>
                <a:latin typeface="Arial"/>
                <a:cs typeface="Arial"/>
              </a:rPr>
              <a:t>Fast</a:t>
            </a:r>
            <a:r>
              <a:rPr sz="800" b="1" spc="2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557583"/>
                </a:solidFill>
                <a:latin typeface="Arial"/>
                <a:cs typeface="Arial"/>
              </a:rPr>
              <a:t>ramp-</a:t>
            </a:r>
            <a:r>
              <a:rPr sz="800" b="1" dirty="0">
                <a:solidFill>
                  <a:srgbClr val="557583"/>
                </a:solidFill>
                <a:latin typeface="Arial"/>
                <a:cs typeface="Arial"/>
              </a:rPr>
              <a:t>up</a:t>
            </a:r>
            <a:r>
              <a:rPr sz="800" b="1" spc="-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800" b="1" spc="-30" dirty="0">
                <a:solidFill>
                  <a:srgbClr val="557583"/>
                </a:solidFill>
                <a:latin typeface="Arial"/>
                <a:cs typeface="Arial"/>
              </a:rPr>
              <a:t>and</a:t>
            </a:r>
            <a:r>
              <a:rPr sz="800" b="1" spc="-20" dirty="0">
                <a:solidFill>
                  <a:srgbClr val="557583"/>
                </a:solidFill>
                <a:latin typeface="Arial"/>
                <a:cs typeface="Arial"/>
              </a:rPr>
              <a:t> ramp-down </a:t>
            </a: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support</a:t>
            </a:r>
            <a:endParaRPr sz="8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621282" y="1534160"/>
            <a:ext cx="1331595" cy="2679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68960" marR="5080" indent="-556260">
              <a:lnSpc>
                <a:spcPct val="100000"/>
              </a:lnSpc>
              <a:spcBef>
                <a:spcPts val="90"/>
              </a:spcBef>
            </a:pP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Frequency</a:t>
            </a:r>
            <a:r>
              <a:rPr sz="800" b="1" spc="2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response</a:t>
            </a:r>
            <a:r>
              <a:rPr sz="800" b="1" spc="35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PFR</a:t>
            </a:r>
            <a:r>
              <a:rPr sz="800" b="1" spc="-3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800" b="1" spc="-50" dirty="0">
                <a:solidFill>
                  <a:srgbClr val="557583"/>
                </a:solidFill>
                <a:latin typeface="Arial"/>
                <a:cs typeface="Arial"/>
              </a:rPr>
              <a:t>+</a:t>
            </a:r>
            <a:r>
              <a:rPr sz="800" b="1" spc="500" dirty="0">
                <a:solidFill>
                  <a:srgbClr val="557583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557583"/>
                </a:solidFill>
                <a:latin typeface="Arial"/>
                <a:cs typeface="Arial"/>
              </a:rPr>
              <a:t>SFR</a:t>
            </a:r>
            <a:endParaRPr sz="8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117463" y="3219069"/>
            <a:ext cx="3321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20" dirty="0">
                <a:solidFill>
                  <a:srgbClr val="557583"/>
                </a:solidFill>
                <a:latin typeface="Arial"/>
                <a:cs typeface="Arial"/>
              </a:rPr>
              <a:t>Time</a:t>
            </a:r>
            <a:endParaRPr sz="105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337430" y="1443355"/>
            <a:ext cx="452755" cy="268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2069" marR="5080" indent="-40005">
              <a:lnSpc>
                <a:spcPct val="100000"/>
              </a:lnSpc>
              <a:spcBef>
                <a:spcPts val="90"/>
              </a:spcBef>
            </a:pPr>
            <a:r>
              <a:rPr sz="800" b="1" spc="-20" dirty="0">
                <a:solidFill>
                  <a:srgbClr val="557583"/>
                </a:solidFill>
                <a:latin typeface="Arial"/>
                <a:cs typeface="Arial"/>
              </a:rPr>
              <a:t>Spinning </a:t>
            </a: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reserve</a:t>
            </a:r>
            <a:endParaRPr sz="8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849492" y="2256536"/>
            <a:ext cx="489584" cy="2590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925"/>
              </a:lnSpc>
              <a:spcBef>
                <a:spcPts val="90"/>
              </a:spcBef>
            </a:pP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Islanding,</a:t>
            </a:r>
            <a:endParaRPr sz="800">
              <a:latin typeface="Arial"/>
              <a:cs typeface="Arial"/>
            </a:endParaRPr>
          </a:p>
          <a:p>
            <a:pPr marL="73660">
              <a:lnSpc>
                <a:spcPts val="925"/>
              </a:lnSpc>
            </a:pP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off-</a:t>
            </a:r>
            <a:r>
              <a:rPr sz="800" b="1" spc="-20" dirty="0">
                <a:solidFill>
                  <a:srgbClr val="557583"/>
                </a:solidFill>
                <a:latin typeface="Arial"/>
                <a:cs typeface="Arial"/>
              </a:rPr>
              <a:t>grid</a:t>
            </a:r>
            <a:endParaRPr sz="8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227067" y="2675077"/>
            <a:ext cx="708660" cy="390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95"/>
              </a:spcBef>
            </a:pP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Minimum </a:t>
            </a:r>
            <a:r>
              <a:rPr sz="800" b="1" spc="-20" dirty="0">
                <a:solidFill>
                  <a:srgbClr val="557583"/>
                </a:solidFill>
                <a:latin typeface="Arial"/>
                <a:cs typeface="Arial"/>
              </a:rPr>
              <a:t>environmental load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478280" y="1505711"/>
            <a:ext cx="4710430" cy="1662430"/>
            <a:chOff x="1478280" y="1505711"/>
            <a:chExt cx="4710430" cy="1662430"/>
          </a:xfrm>
        </p:grpSpPr>
        <p:sp>
          <p:nvSpPr>
            <p:cNvPr id="77" name="object 77"/>
            <p:cNvSpPr/>
            <p:nvPr/>
          </p:nvSpPr>
          <p:spPr>
            <a:xfrm>
              <a:off x="1482852" y="2010155"/>
              <a:ext cx="4705985" cy="1158240"/>
            </a:xfrm>
            <a:custGeom>
              <a:avLst/>
              <a:gdLst/>
              <a:ahLst/>
              <a:cxnLst/>
              <a:rect l="l" t="t" r="r" b="b"/>
              <a:pathLst>
                <a:path w="4705985" h="1158239">
                  <a:moveTo>
                    <a:pt x="4465320" y="807720"/>
                  </a:moveTo>
                  <a:lnTo>
                    <a:pt x="4705858" y="807720"/>
                  </a:lnTo>
                </a:path>
                <a:path w="4705985" h="1158239">
                  <a:moveTo>
                    <a:pt x="1203960" y="487680"/>
                  </a:moveTo>
                  <a:lnTo>
                    <a:pt x="1578736" y="487680"/>
                  </a:lnTo>
                </a:path>
                <a:path w="4705985" h="1158239">
                  <a:moveTo>
                    <a:pt x="1203960" y="167640"/>
                  </a:moveTo>
                  <a:lnTo>
                    <a:pt x="1578736" y="167640"/>
                  </a:lnTo>
                </a:path>
                <a:path w="4705985" h="1158239">
                  <a:moveTo>
                    <a:pt x="576072" y="219456"/>
                  </a:moveTo>
                  <a:lnTo>
                    <a:pt x="950848" y="219456"/>
                  </a:lnTo>
                </a:path>
                <a:path w="4705985" h="1158239">
                  <a:moveTo>
                    <a:pt x="576072" y="106680"/>
                  </a:moveTo>
                  <a:lnTo>
                    <a:pt x="950848" y="106680"/>
                  </a:lnTo>
                </a:path>
                <a:path w="4705985" h="1158239">
                  <a:moveTo>
                    <a:pt x="243840" y="0"/>
                  </a:moveTo>
                  <a:lnTo>
                    <a:pt x="243840" y="298323"/>
                  </a:lnTo>
                </a:path>
                <a:path w="4705985" h="1158239">
                  <a:moveTo>
                    <a:pt x="536447" y="0"/>
                  </a:moveTo>
                  <a:lnTo>
                    <a:pt x="536447" y="322834"/>
                  </a:lnTo>
                </a:path>
                <a:path w="4705985" h="1158239">
                  <a:moveTo>
                    <a:pt x="188975" y="746760"/>
                  </a:moveTo>
                  <a:lnTo>
                    <a:pt x="188975" y="1142492"/>
                  </a:lnTo>
                </a:path>
                <a:path w="4705985" h="1158239">
                  <a:moveTo>
                    <a:pt x="0" y="746760"/>
                  </a:moveTo>
                  <a:lnTo>
                    <a:pt x="0" y="1157986"/>
                  </a:lnTo>
                </a:path>
              </a:pathLst>
            </a:custGeom>
            <a:ln w="9144">
              <a:solidFill>
                <a:srgbClr val="E21E2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335524" y="2641091"/>
              <a:ext cx="0" cy="326390"/>
            </a:xfrm>
            <a:custGeom>
              <a:avLst/>
              <a:gdLst/>
              <a:ahLst/>
              <a:cxnLst/>
              <a:rect l="l" t="t" r="r" b="b"/>
              <a:pathLst>
                <a:path h="326389">
                  <a:moveTo>
                    <a:pt x="0" y="0"/>
                  </a:moveTo>
                  <a:lnTo>
                    <a:pt x="0" y="325882"/>
                  </a:lnTo>
                </a:path>
              </a:pathLst>
            </a:custGeom>
            <a:ln w="27432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291327" y="2950463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4" y="0"/>
                  </a:moveTo>
                  <a:lnTo>
                    <a:pt x="0" y="0"/>
                  </a:lnTo>
                  <a:lnTo>
                    <a:pt x="42672" y="85344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085332" y="2641091"/>
              <a:ext cx="0" cy="176530"/>
            </a:xfrm>
            <a:custGeom>
              <a:avLst/>
              <a:gdLst/>
              <a:ahLst/>
              <a:cxnLst/>
              <a:rect l="l" t="t" r="r" b="b"/>
              <a:pathLst>
                <a:path h="176530">
                  <a:moveTo>
                    <a:pt x="0" y="176149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041136" y="2569463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85344"/>
                  </a:lnTo>
                  <a:lnTo>
                    <a:pt x="85343" y="85344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661915" y="1815083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80">
                  <a:moveTo>
                    <a:pt x="0" y="2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617719" y="174345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1" y="0"/>
                  </a:moveTo>
                  <a:lnTo>
                    <a:pt x="0" y="85344"/>
                  </a:lnTo>
                  <a:lnTo>
                    <a:pt x="85343" y="85344"/>
                  </a:lnTo>
                  <a:lnTo>
                    <a:pt x="42671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203191" y="1914143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355"/>
                  </a:moveTo>
                  <a:lnTo>
                    <a:pt x="0" y="0"/>
                  </a:lnTo>
                </a:path>
              </a:pathLst>
            </a:custGeom>
            <a:ln w="30480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154424" y="1834895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4" h="94614">
                  <a:moveTo>
                    <a:pt x="47243" y="0"/>
                  </a:moveTo>
                  <a:lnTo>
                    <a:pt x="0" y="94487"/>
                  </a:lnTo>
                  <a:lnTo>
                    <a:pt x="94487" y="94487"/>
                  </a:lnTo>
                  <a:lnTo>
                    <a:pt x="47243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194560" y="2115311"/>
              <a:ext cx="0" cy="33655"/>
            </a:xfrm>
            <a:custGeom>
              <a:avLst/>
              <a:gdLst/>
              <a:ahLst/>
              <a:cxnLst/>
              <a:rect l="l" t="t" r="r" b="b"/>
              <a:pathLst>
                <a:path h="33655">
                  <a:moveTo>
                    <a:pt x="0" y="0"/>
                  </a:moveTo>
                  <a:lnTo>
                    <a:pt x="0" y="33400"/>
                  </a:lnTo>
                </a:path>
              </a:pathLst>
            </a:custGeom>
            <a:ln w="30480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145792" y="2130551"/>
              <a:ext cx="94615" cy="97790"/>
            </a:xfrm>
            <a:custGeom>
              <a:avLst/>
              <a:gdLst/>
              <a:ahLst/>
              <a:cxnLst/>
              <a:rect l="l" t="t" r="r" b="b"/>
              <a:pathLst>
                <a:path w="94614" h="97789">
                  <a:moveTo>
                    <a:pt x="94487" y="0"/>
                  </a:moveTo>
                  <a:lnTo>
                    <a:pt x="0" y="0"/>
                  </a:lnTo>
                  <a:lnTo>
                    <a:pt x="47243" y="97536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825496" y="2170175"/>
              <a:ext cx="0" cy="231140"/>
            </a:xfrm>
            <a:custGeom>
              <a:avLst/>
              <a:gdLst/>
              <a:ahLst/>
              <a:cxnLst/>
              <a:rect l="l" t="t" r="r" b="b"/>
              <a:pathLst>
                <a:path h="231139">
                  <a:moveTo>
                    <a:pt x="0" y="0"/>
                  </a:moveTo>
                  <a:lnTo>
                    <a:pt x="0" y="231139"/>
                  </a:lnTo>
                </a:path>
              </a:pathLst>
            </a:custGeom>
            <a:ln w="30480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776727" y="2386583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4" h="94614">
                  <a:moveTo>
                    <a:pt x="94488" y="0"/>
                  </a:moveTo>
                  <a:lnTo>
                    <a:pt x="0" y="0"/>
                  </a:lnTo>
                  <a:lnTo>
                    <a:pt x="47244" y="94487"/>
                  </a:lnTo>
                  <a:lnTo>
                    <a:pt x="94488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792224" y="2240279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224917" y="0"/>
                  </a:moveTo>
                  <a:lnTo>
                    <a:pt x="0" y="0"/>
                  </a:lnTo>
                </a:path>
              </a:pathLst>
            </a:custGeom>
            <a:ln w="30480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712976" y="2194559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4" h="94614">
                  <a:moveTo>
                    <a:pt x="94487" y="0"/>
                  </a:moveTo>
                  <a:lnTo>
                    <a:pt x="0" y="47243"/>
                  </a:lnTo>
                  <a:lnTo>
                    <a:pt x="94487" y="94487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560576" y="3081527"/>
              <a:ext cx="109220" cy="0"/>
            </a:xfrm>
            <a:custGeom>
              <a:avLst/>
              <a:gdLst/>
              <a:ahLst/>
              <a:cxnLst/>
              <a:rect l="l" t="t" r="r" b="b"/>
              <a:pathLst>
                <a:path w="109219">
                  <a:moveTo>
                    <a:pt x="109219" y="0"/>
                  </a:moveTo>
                  <a:lnTo>
                    <a:pt x="0" y="0"/>
                  </a:lnTo>
                </a:path>
              </a:pathLst>
            </a:custGeom>
            <a:ln w="30480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481328" y="3032759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5" h="94614">
                  <a:moveTo>
                    <a:pt x="94487" y="0"/>
                  </a:moveTo>
                  <a:lnTo>
                    <a:pt x="0" y="47243"/>
                  </a:lnTo>
                  <a:lnTo>
                    <a:pt x="94487" y="94487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482340" y="2750819"/>
              <a:ext cx="347980" cy="207010"/>
            </a:xfrm>
            <a:custGeom>
              <a:avLst/>
              <a:gdLst/>
              <a:ahLst/>
              <a:cxnLst/>
              <a:rect l="l" t="t" r="r" b="b"/>
              <a:pathLst>
                <a:path w="347979" h="207010">
                  <a:moveTo>
                    <a:pt x="347472" y="0"/>
                  </a:moveTo>
                  <a:lnTo>
                    <a:pt x="347472" y="206882"/>
                  </a:lnTo>
                </a:path>
                <a:path w="347979" h="207010">
                  <a:moveTo>
                    <a:pt x="240792" y="0"/>
                  </a:moveTo>
                  <a:lnTo>
                    <a:pt x="240792" y="206882"/>
                  </a:lnTo>
                </a:path>
                <a:path w="347979" h="207010">
                  <a:moveTo>
                    <a:pt x="109727" y="0"/>
                  </a:moveTo>
                  <a:lnTo>
                    <a:pt x="109727" y="206882"/>
                  </a:lnTo>
                </a:path>
                <a:path w="347979" h="207010">
                  <a:moveTo>
                    <a:pt x="0" y="0"/>
                  </a:moveTo>
                  <a:lnTo>
                    <a:pt x="0" y="206882"/>
                  </a:lnTo>
                </a:path>
              </a:pathLst>
            </a:custGeom>
            <a:ln w="9144">
              <a:solidFill>
                <a:srgbClr val="E21E2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724656" y="2855975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356" y="0"/>
                  </a:lnTo>
                </a:path>
              </a:pathLst>
            </a:custGeom>
            <a:ln w="30480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764280" y="2810255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4" h="94614">
                  <a:moveTo>
                    <a:pt x="0" y="0"/>
                  </a:moveTo>
                  <a:lnTo>
                    <a:pt x="0" y="94488"/>
                  </a:lnTo>
                  <a:lnTo>
                    <a:pt x="94487" y="472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532631" y="2855975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403" y="0"/>
                  </a:moveTo>
                  <a:lnTo>
                    <a:pt x="0" y="0"/>
                  </a:lnTo>
                </a:path>
              </a:pathLst>
            </a:custGeom>
            <a:ln w="30480">
              <a:solidFill>
                <a:srgbClr val="21BD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453384" y="2810255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4" h="94614">
                  <a:moveTo>
                    <a:pt x="94487" y="0"/>
                  </a:moveTo>
                  <a:lnTo>
                    <a:pt x="0" y="47244"/>
                  </a:lnTo>
                  <a:lnTo>
                    <a:pt x="94487" y="94488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21B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102351" y="1517903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733" y="0"/>
                  </a:lnTo>
                </a:path>
              </a:pathLst>
            </a:custGeom>
            <a:ln w="24384">
              <a:solidFill>
                <a:srgbClr val="0160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102351" y="1670303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733" y="0"/>
                  </a:lnTo>
                </a:path>
              </a:pathLst>
            </a:custGeom>
            <a:ln w="24384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5430139" y="1408556"/>
            <a:ext cx="1193800" cy="30797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65"/>
              </a:spcBef>
            </a:pPr>
            <a:r>
              <a:rPr sz="900" spc="-10" dirty="0">
                <a:solidFill>
                  <a:srgbClr val="557583"/>
                </a:solidFill>
                <a:latin typeface="Arial MT"/>
                <a:cs typeface="Arial MT"/>
              </a:rPr>
              <a:t>Flexible</a:t>
            </a:r>
            <a:r>
              <a:rPr sz="900" spc="-1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operation</a:t>
            </a:r>
            <a:r>
              <a:rPr sz="900" spc="-80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557583"/>
                </a:solidFill>
                <a:latin typeface="Arial MT"/>
                <a:cs typeface="Arial MT"/>
              </a:rPr>
              <a:t>line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Standard</a:t>
            </a:r>
            <a:r>
              <a:rPr sz="900" spc="-7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557583"/>
                </a:solidFill>
                <a:latin typeface="Arial MT"/>
                <a:cs typeface="Arial MT"/>
              </a:rPr>
              <a:t>operation</a:t>
            </a:r>
            <a:r>
              <a:rPr sz="900" spc="-75" dirty="0">
                <a:solidFill>
                  <a:srgbClr val="557583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557583"/>
                </a:solidFill>
                <a:latin typeface="Arial MT"/>
                <a:cs typeface="Arial MT"/>
              </a:rPr>
              <a:t>line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3605784" y="6162220"/>
            <a:ext cx="262255" cy="112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75"/>
              </a:lnSpc>
            </a:pPr>
            <a:r>
              <a:rPr sz="800" b="1" spc="-50" dirty="0">
                <a:solidFill>
                  <a:srgbClr val="557583"/>
                </a:solidFill>
                <a:latin typeface="Arial"/>
                <a:cs typeface="Arial"/>
              </a:rPr>
              <a:t>BESS</a:t>
            </a:r>
            <a:endParaRPr sz="800">
              <a:latin typeface="Arial"/>
              <a:cs typeface="Arial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7527035" y="1257300"/>
            <a:ext cx="0" cy="4556760"/>
          </a:xfrm>
          <a:custGeom>
            <a:avLst/>
            <a:gdLst/>
            <a:ahLst/>
            <a:cxnLst/>
            <a:rect l="l" t="t" r="r" b="b"/>
            <a:pathLst>
              <a:path h="4556760">
                <a:moveTo>
                  <a:pt x="0" y="0"/>
                </a:moveTo>
                <a:lnTo>
                  <a:pt x="0" y="455676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3522345" y="5140833"/>
            <a:ext cx="39370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spc="-10" dirty="0">
                <a:solidFill>
                  <a:srgbClr val="557583"/>
                </a:solidFill>
                <a:latin typeface="Arial"/>
                <a:cs typeface="Arial"/>
              </a:rPr>
              <a:t>Inverter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2944367" y="4687823"/>
            <a:ext cx="1557655" cy="1974850"/>
            <a:chOff x="2944367" y="4687823"/>
            <a:chExt cx="1557655" cy="1974850"/>
          </a:xfrm>
        </p:grpSpPr>
        <p:pic>
          <p:nvPicPr>
            <p:cNvPr id="106" name="object 10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53967" y="4687823"/>
              <a:ext cx="307848" cy="301751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3102863" y="5526023"/>
              <a:ext cx="1252855" cy="575945"/>
            </a:xfrm>
            <a:custGeom>
              <a:avLst/>
              <a:gdLst/>
              <a:ahLst/>
              <a:cxnLst/>
              <a:rect l="l" t="t" r="r" b="b"/>
              <a:pathLst>
                <a:path w="1252854" h="575945">
                  <a:moveTo>
                    <a:pt x="0" y="95923"/>
                  </a:moveTo>
                  <a:lnTo>
                    <a:pt x="7493" y="58546"/>
                  </a:lnTo>
                  <a:lnTo>
                    <a:pt x="28193" y="28066"/>
                  </a:lnTo>
                  <a:lnTo>
                    <a:pt x="58674" y="7492"/>
                  </a:lnTo>
                  <a:lnTo>
                    <a:pt x="96138" y="0"/>
                  </a:lnTo>
                  <a:lnTo>
                    <a:pt x="1156208" y="0"/>
                  </a:lnTo>
                  <a:lnTo>
                    <a:pt x="1193673" y="7492"/>
                  </a:lnTo>
                  <a:lnTo>
                    <a:pt x="1224152" y="28066"/>
                  </a:lnTo>
                  <a:lnTo>
                    <a:pt x="1244853" y="58546"/>
                  </a:lnTo>
                  <a:lnTo>
                    <a:pt x="1252347" y="95923"/>
                  </a:lnTo>
                  <a:lnTo>
                    <a:pt x="1252347" y="479640"/>
                  </a:lnTo>
                  <a:lnTo>
                    <a:pt x="1244853" y="516978"/>
                  </a:lnTo>
                  <a:lnTo>
                    <a:pt x="1224152" y="547471"/>
                  </a:lnTo>
                  <a:lnTo>
                    <a:pt x="1193673" y="568020"/>
                  </a:lnTo>
                  <a:lnTo>
                    <a:pt x="1156208" y="575563"/>
                  </a:lnTo>
                  <a:lnTo>
                    <a:pt x="96138" y="575563"/>
                  </a:lnTo>
                  <a:lnTo>
                    <a:pt x="58674" y="568020"/>
                  </a:lnTo>
                  <a:lnTo>
                    <a:pt x="28193" y="547471"/>
                  </a:lnTo>
                  <a:lnTo>
                    <a:pt x="7493" y="516978"/>
                  </a:lnTo>
                  <a:lnTo>
                    <a:pt x="0" y="479640"/>
                  </a:lnTo>
                  <a:lnTo>
                    <a:pt x="0" y="95923"/>
                  </a:lnTo>
                  <a:close/>
                </a:path>
              </a:pathLst>
            </a:custGeom>
            <a:ln w="609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947415" y="5108447"/>
              <a:ext cx="1551305" cy="1551305"/>
            </a:xfrm>
            <a:custGeom>
              <a:avLst/>
              <a:gdLst/>
              <a:ahLst/>
              <a:cxnLst/>
              <a:rect l="l" t="t" r="r" b="b"/>
              <a:pathLst>
                <a:path w="1551304" h="1551304">
                  <a:moveTo>
                    <a:pt x="0" y="775461"/>
                  </a:moveTo>
                  <a:lnTo>
                    <a:pt x="1396" y="728217"/>
                  </a:lnTo>
                  <a:lnTo>
                    <a:pt x="5587" y="681735"/>
                  </a:lnTo>
                  <a:lnTo>
                    <a:pt x="12445" y="636066"/>
                  </a:lnTo>
                  <a:lnTo>
                    <a:pt x="21970" y="591324"/>
                  </a:lnTo>
                  <a:lnTo>
                    <a:pt x="34035" y="547560"/>
                  </a:lnTo>
                  <a:lnTo>
                    <a:pt x="48513" y="504875"/>
                  </a:lnTo>
                  <a:lnTo>
                    <a:pt x="65404" y="463295"/>
                  </a:lnTo>
                  <a:lnTo>
                    <a:pt x="84581" y="423036"/>
                  </a:lnTo>
                  <a:lnTo>
                    <a:pt x="105917" y="384047"/>
                  </a:lnTo>
                  <a:lnTo>
                    <a:pt x="129412" y="346455"/>
                  </a:lnTo>
                  <a:lnTo>
                    <a:pt x="154939" y="310388"/>
                  </a:lnTo>
                  <a:lnTo>
                    <a:pt x="182371" y="275843"/>
                  </a:lnTo>
                  <a:lnTo>
                    <a:pt x="211835" y="242950"/>
                  </a:lnTo>
                  <a:lnTo>
                    <a:pt x="242950" y="211708"/>
                  </a:lnTo>
                  <a:lnTo>
                    <a:pt x="275844" y="182371"/>
                  </a:lnTo>
                  <a:lnTo>
                    <a:pt x="310387" y="154939"/>
                  </a:lnTo>
                  <a:lnTo>
                    <a:pt x="346582" y="129412"/>
                  </a:lnTo>
                  <a:lnTo>
                    <a:pt x="384174" y="105918"/>
                  </a:lnTo>
                  <a:lnTo>
                    <a:pt x="423163" y="84454"/>
                  </a:lnTo>
                  <a:lnTo>
                    <a:pt x="463422" y="65404"/>
                  </a:lnTo>
                  <a:lnTo>
                    <a:pt x="504951" y="48513"/>
                  </a:lnTo>
                  <a:lnTo>
                    <a:pt x="547623" y="34035"/>
                  </a:lnTo>
                  <a:lnTo>
                    <a:pt x="591438" y="21970"/>
                  </a:lnTo>
                  <a:lnTo>
                    <a:pt x="636143" y="12445"/>
                  </a:lnTo>
                  <a:lnTo>
                    <a:pt x="681862" y="5587"/>
                  </a:lnTo>
                  <a:lnTo>
                    <a:pt x="728344" y="1396"/>
                  </a:lnTo>
                  <a:lnTo>
                    <a:pt x="775588" y="0"/>
                  </a:lnTo>
                  <a:lnTo>
                    <a:pt x="822832" y="1396"/>
                  </a:lnTo>
                  <a:lnTo>
                    <a:pt x="869314" y="5587"/>
                  </a:lnTo>
                  <a:lnTo>
                    <a:pt x="915034" y="12445"/>
                  </a:lnTo>
                  <a:lnTo>
                    <a:pt x="959738" y="21970"/>
                  </a:lnTo>
                  <a:lnTo>
                    <a:pt x="1003554" y="34035"/>
                  </a:lnTo>
                  <a:lnTo>
                    <a:pt x="1046225" y="48513"/>
                  </a:lnTo>
                  <a:lnTo>
                    <a:pt x="1087755" y="65404"/>
                  </a:lnTo>
                  <a:lnTo>
                    <a:pt x="1128013" y="84454"/>
                  </a:lnTo>
                  <a:lnTo>
                    <a:pt x="1167003" y="105918"/>
                  </a:lnTo>
                  <a:lnTo>
                    <a:pt x="1204595" y="129412"/>
                  </a:lnTo>
                  <a:lnTo>
                    <a:pt x="1240789" y="154939"/>
                  </a:lnTo>
                  <a:lnTo>
                    <a:pt x="1275333" y="182371"/>
                  </a:lnTo>
                  <a:lnTo>
                    <a:pt x="1308226" y="211708"/>
                  </a:lnTo>
                  <a:lnTo>
                    <a:pt x="1339342" y="242950"/>
                  </a:lnTo>
                  <a:lnTo>
                    <a:pt x="1368806" y="275843"/>
                  </a:lnTo>
                  <a:lnTo>
                    <a:pt x="1396237" y="310388"/>
                  </a:lnTo>
                  <a:lnTo>
                    <a:pt x="1421764" y="346455"/>
                  </a:lnTo>
                  <a:lnTo>
                    <a:pt x="1445259" y="384047"/>
                  </a:lnTo>
                  <a:lnTo>
                    <a:pt x="1466595" y="423036"/>
                  </a:lnTo>
                  <a:lnTo>
                    <a:pt x="1485772" y="463295"/>
                  </a:lnTo>
                  <a:lnTo>
                    <a:pt x="1502663" y="504875"/>
                  </a:lnTo>
                  <a:lnTo>
                    <a:pt x="1517142" y="547560"/>
                  </a:lnTo>
                  <a:lnTo>
                    <a:pt x="1529207" y="591324"/>
                  </a:lnTo>
                  <a:lnTo>
                    <a:pt x="1538732" y="636066"/>
                  </a:lnTo>
                  <a:lnTo>
                    <a:pt x="1545589" y="681735"/>
                  </a:lnTo>
                  <a:lnTo>
                    <a:pt x="1549781" y="728217"/>
                  </a:lnTo>
                  <a:lnTo>
                    <a:pt x="1551178" y="775461"/>
                  </a:lnTo>
                  <a:lnTo>
                    <a:pt x="1549781" y="822705"/>
                  </a:lnTo>
                  <a:lnTo>
                    <a:pt x="1545589" y="869188"/>
                  </a:lnTo>
                  <a:lnTo>
                    <a:pt x="1538732" y="914857"/>
                  </a:lnTo>
                  <a:lnTo>
                    <a:pt x="1529207" y="959599"/>
                  </a:lnTo>
                  <a:lnTo>
                    <a:pt x="1517142" y="1003363"/>
                  </a:lnTo>
                  <a:lnTo>
                    <a:pt x="1502663" y="1046048"/>
                  </a:lnTo>
                  <a:lnTo>
                    <a:pt x="1485772" y="1087577"/>
                  </a:lnTo>
                  <a:lnTo>
                    <a:pt x="1466595" y="1127874"/>
                  </a:lnTo>
                  <a:lnTo>
                    <a:pt x="1445259" y="1166850"/>
                  </a:lnTo>
                  <a:lnTo>
                    <a:pt x="1421764" y="1204442"/>
                  </a:lnTo>
                  <a:lnTo>
                    <a:pt x="1396237" y="1240536"/>
                  </a:lnTo>
                  <a:lnTo>
                    <a:pt x="1368806" y="1275080"/>
                  </a:lnTo>
                  <a:lnTo>
                    <a:pt x="1339342" y="1307985"/>
                  </a:lnTo>
                  <a:lnTo>
                    <a:pt x="1308226" y="1339164"/>
                  </a:lnTo>
                  <a:lnTo>
                    <a:pt x="1275333" y="1368552"/>
                  </a:lnTo>
                  <a:lnTo>
                    <a:pt x="1240789" y="1396047"/>
                  </a:lnTo>
                  <a:lnTo>
                    <a:pt x="1204595" y="1421574"/>
                  </a:lnTo>
                  <a:lnTo>
                    <a:pt x="1167003" y="1445056"/>
                  </a:lnTo>
                  <a:lnTo>
                    <a:pt x="1128013" y="1466405"/>
                  </a:lnTo>
                  <a:lnTo>
                    <a:pt x="1087755" y="1485557"/>
                  </a:lnTo>
                  <a:lnTo>
                    <a:pt x="1046225" y="1502409"/>
                  </a:lnTo>
                  <a:lnTo>
                    <a:pt x="1003554" y="1516900"/>
                  </a:lnTo>
                  <a:lnTo>
                    <a:pt x="959738" y="1528927"/>
                  </a:lnTo>
                  <a:lnTo>
                    <a:pt x="915034" y="1538427"/>
                  </a:lnTo>
                  <a:lnTo>
                    <a:pt x="869314" y="1545323"/>
                  </a:lnTo>
                  <a:lnTo>
                    <a:pt x="822832" y="1549514"/>
                  </a:lnTo>
                  <a:lnTo>
                    <a:pt x="775588" y="1550923"/>
                  </a:lnTo>
                  <a:lnTo>
                    <a:pt x="728344" y="1549514"/>
                  </a:lnTo>
                  <a:lnTo>
                    <a:pt x="681862" y="1545323"/>
                  </a:lnTo>
                  <a:lnTo>
                    <a:pt x="636143" y="1538427"/>
                  </a:lnTo>
                  <a:lnTo>
                    <a:pt x="591438" y="1528927"/>
                  </a:lnTo>
                  <a:lnTo>
                    <a:pt x="547623" y="1516900"/>
                  </a:lnTo>
                  <a:lnTo>
                    <a:pt x="504951" y="1502409"/>
                  </a:lnTo>
                  <a:lnTo>
                    <a:pt x="463422" y="1485557"/>
                  </a:lnTo>
                  <a:lnTo>
                    <a:pt x="423163" y="1466405"/>
                  </a:lnTo>
                  <a:lnTo>
                    <a:pt x="384174" y="1445056"/>
                  </a:lnTo>
                  <a:lnTo>
                    <a:pt x="346582" y="1421574"/>
                  </a:lnTo>
                  <a:lnTo>
                    <a:pt x="310387" y="1396047"/>
                  </a:lnTo>
                  <a:lnTo>
                    <a:pt x="275844" y="1368552"/>
                  </a:lnTo>
                  <a:lnTo>
                    <a:pt x="242950" y="1339164"/>
                  </a:lnTo>
                  <a:lnTo>
                    <a:pt x="211835" y="1307985"/>
                  </a:lnTo>
                  <a:lnTo>
                    <a:pt x="182371" y="1275080"/>
                  </a:lnTo>
                  <a:lnTo>
                    <a:pt x="154939" y="1240536"/>
                  </a:lnTo>
                  <a:lnTo>
                    <a:pt x="129412" y="1204442"/>
                  </a:lnTo>
                  <a:lnTo>
                    <a:pt x="105917" y="1166850"/>
                  </a:lnTo>
                  <a:lnTo>
                    <a:pt x="84581" y="1127874"/>
                  </a:lnTo>
                  <a:lnTo>
                    <a:pt x="65404" y="1087577"/>
                  </a:lnTo>
                  <a:lnTo>
                    <a:pt x="48513" y="1046048"/>
                  </a:lnTo>
                  <a:lnTo>
                    <a:pt x="34035" y="1003363"/>
                  </a:lnTo>
                  <a:lnTo>
                    <a:pt x="21970" y="959599"/>
                  </a:lnTo>
                  <a:lnTo>
                    <a:pt x="12445" y="914857"/>
                  </a:lnTo>
                  <a:lnTo>
                    <a:pt x="5587" y="869188"/>
                  </a:lnTo>
                  <a:lnTo>
                    <a:pt x="1396" y="822705"/>
                  </a:lnTo>
                  <a:lnTo>
                    <a:pt x="0" y="775461"/>
                  </a:lnTo>
                  <a:close/>
                </a:path>
              </a:pathLst>
            </a:custGeom>
            <a:ln w="6095">
              <a:solidFill>
                <a:srgbClr val="4057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35807" y="5440679"/>
              <a:ext cx="1252728" cy="899160"/>
            </a:xfrm>
            <a:prstGeom prst="rect">
              <a:avLst/>
            </a:prstGeom>
          </p:spPr>
        </p:pic>
      </p:grpSp>
      <p:sp>
        <p:nvSpPr>
          <p:cNvPr id="110" name="object 1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9D90AD15-9AF1-E0AD-BF5F-EF26C2DA350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126" y="179488"/>
            <a:ext cx="12001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object 13">
            <a:extLst>
              <a:ext uri="{FF2B5EF4-FFF2-40B4-BE49-F238E27FC236}">
                <a16:creationId xmlns:a16="http://schemas.microsoft.com/office/drawing/2014/main" id="{8FDA7A38-95FA-02C7-D903-AC34668697BD}"/>
              </a:ext>
            </a:extLst>
          </p:cNvPr>
          <p:cNvSpPr txBox="1"/>
          <p:nvPr/>
        </p:nvSpPr>
        <p:spPr>
          <a:xfrm>
            <a:off x="457200" y="6213319"/>
            <a:ext cx="2286000" cy="29238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IN" sz="1400" b="1" spc="-20" dirty="0">
                <a:solidFill>
                  <a:srgbClr val="557583"/>
                </a:solidFill>
                <a:latin typeface="Arial"/>
                <a:cs typeface="Arial"/>
              </a:rPr>
              <a:t>www.senthurpower.com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1314</Words>
  <Application>Microsoft Macintosh PowerPoint</Application>
  <PresentationFormat>Widescreen</PresentationFormat>
  <Paragraphs>362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Gothic</vt:lpstr>
      <vt:lpstr>Arial</vt:lpstr>
      <vt:lpstr>Arial Black</vt:lpstr>
      <vt:lpstr>Arial MT</vt:lpstr>
      <vt:lpstr>Symbol</vt:lpstr>
      <vt:lpstr>Tahoma</vt:lpstr>
      <vt:lpstr>Trebuchet MS</vt:lpstr>
      <vt:lpstr>Wingdings</vt:lpstr>
      <vt:lpstr>Office Theme</vt:lpstr>
      <vt:lpstr>BATTERY ENERGY STORAGE SYSTEM</vt:lpstr>
      <vt:lpstr>SPSPL RESPONSE TO CHANGING MARKETS</vt:lpstr>
      <vt:lpstr>BATTERY ENERGY STORAGE SYSTEM</vt:lpstr>
      <vt:lpstr>PowerPoint Presentation</vt:lpstr>
      <vt:lpstr>BESS FUNCTION DIAGRAM</vt:lpstr>
      <vt:lpstr>BESS APPLICATIONS</vt:lpstr>
      <vt:lpstr>PowerPoint Presentation</vt:lpstr>
      <vt:lpstr>BESS INTEGRATED WITH GRID SERVICES</vt:lpstr>
      <vt:lpstr>BESS INTEGRATED WITH HYBRID POWER PLANTS</vt:lpstr>
      <vt:lpstr>BESS INTEGRATED WITH RENEWABLE ENERGY</vt:lpstr>
      <vt:lpstr>BESS IN COMMERCIAL AND INDUSTRIAL USE</vt:lpstr>
      <vt:lpstr>PEPPER MOTION`S VALUE PROPOSITION</vt:lpstr>
      <vt:lpstr>PEPPER MOTION`S PERFORMANCE GUARANTEES</vt:lpstr>
      <vt:lpstr>BESS KEY TAKE-AWAYS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mohan pathi</cp:lastModifiedBy>
  <cp:revision>5</cp:revision>
  <dcterms:created xsi:type="dcterms:W3CDTF">2025-09-27T12:34:12Z</dcterms:created>
  <dcterms:modified xsi:type="dcterms:W3CDTF">2026-03-03T09:14:36Z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2024-06-07T00:00:00Z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2025-09-27T00:00:00Z</vt:filetime>
  </property>
  <property fmtid="{D5CDD505-2E9C-101B-9397-08002B2CF9AE}" pid="5" name="Producer">
    <vt:lpwstr>www.ilovepdf.com</vt:lpwstr>
  </property>
</Properties>
</file>